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90"/>
  </p:notesMasterIdLst>
  <p:sldIdLst>
    <p:sldId id="306" r:id="rId3"/>
    <p:sldId id="583" r:id="rId4"/>
    <p:sldId id="610" r:id="rId5"/>
    <p:sldId id="598" r:id="rId6"/>
    <p:sldId id="620" r:id="rId7"/>
    <p:sldId id="605" r:id="rId8"/>
    <p:sldId id="607" r:id="rId9"/>
    <p:sldId id="622" r:id="rId10"/>
    <p:sldId id="682" r:id="rId11"/>
    <p:sldId id="684" r:id="rId12"/>
    <p:sldId id="683" r:id="rId13"/>
    <p:sldId id="626" r:id="rId14"/>
    <p:sldId id="628" r:id="rId15"/>
    <p:sldId id="629" r:id="rId16"/>
    <p:sldId id="630" r:id="rId17"/>
    <p:sldId id="631" r:id="rId18"/>
    <p:sldId id="632" r:id="rId19"/>
    <p:sldId id="633" r:id="rId20"/>
    <p:sldId id="634" r:id="rId21"/>
    <p:sldId id="635" r:id="rId22"/>
    <p:sldId id="636" r:id="rId23"/>
    <p:sldId id="637" r:id="rId24"/>
    <p:sldId id="638" r:id="rId25"/>
    <p:sldId id="639" r:id="rId26"/>
    <p:sldId id="640" r:id="rId27"/>
    <p:sldId id="641" r:id="rId28"/>
    <p:sldId id="642" r:id="rId29"/>
    <p:sldId id="643" r:id="rId30"/>
    <p:sldId id="644" r:id="rId31"/>
    <p:sldId id="645" r:id="rId32"/>
    <p:sldId id="646" r:id="rId33"/>
    <p:sldId id="647" r:id="rId34"/>
    <p:sldId id="648" r:id="rId35"/>
    <p:sldId id="649" r:id="rId36"/>
    <p:sldId id="650" r:id="rId37"/>
    <p:sldId id="651" r:id="rId38"/>
    <p:sldId id="652" r:id="rId39"/>
    <p:sldId id="653" r:id="rId40"/>
    <p:sldId id="654" r:id="rId41"/>
    <p:sldId id="655" r:id="rId42"/>
    <p:sldId id="656" r:id="rId43"/>
    <p:sldId id="657" r:id="rId44"/>
    <p:sldId id="658" r:id="rId45"/>
    <p:sldId id="659" r:id="rId46"/>
    <p:sldId id="660" r:id="rId47"/>
    <p:sldId id="661" r:id="rId48"/>
    <p:sldId id="662" r:id="rId49"/>
    <p:sldId id="663" r:id="rId50"/>
    <p:sldId id="664" r:id="rId51"/>
    <p:sldId id="665" r:id="rId52"/>
    <p:sldId id="666" r:id="rId53"/>
    <p:sldId id="689" r:id="rId54"/>
    <p:sldId id="670" r:id="rId55"/>
    <p:sldId id="667" r:id="rId56"/>
    <p:sldId id="668" r:id="rId57"/>
    <p:sldId id="669" r:id="rId58"/>
    <p:sldId id="672" r:id="rId59"/>
    <p:sldId id="690" r:id="rId60"/>
    <p:sldId id="673" r:id="rId61"/>
    <p:sldId id="674" r:id="rId62"/>
    <p:sldId id="675" r:id="rId63"/>
    <p:sldId id="676" r:id="rId64"/>
    <p:sldId id="685" r:id="rId65"/>
    <p:sldId id="686" r:id="rId66"/>
    <p:sldId id="687" r:id="rId67"/>
    <p:sldId id="688" r:id="rId68"/>
    <p:sldId id="691" r:id="rId69"/>
    <p:sldId id="695" r:id="rId70"/>
    <p:sldId id="696" r:id="rId71"/>
    <p:sldId id="697" r:id="rId72"/>
    <p:sldId id="698" r:id="rId73"/>
    <p:sldId id="699" r:id="rId74"/>
    <p:sldId id="700" r:id="rId75"/>
    <p:sldId id="701" r:id="rId76"/>
    <p:sldId id="702" r:id="rId77"/>
    <p:sldId id="703" r:id="rId78"/>
    <p:sldId id="704" r:id="rId79"/>
    <p:sldId id="705" r:id="rId80"/>
    <p:sldId id="706" r:id="rId81"/>
    <p:sldId id="707" r:id="rId82"/>
    <p:sldId id="708" r:id="rId83"/>
    <p:sldId id="709" r:id="rId84"/>
    <p:sldId id="710" r:id="rId85"/>
    <p:sldId id="711" r:id="rId86"/>
    <p:sldId id="712" r:id="rId87"/>
    <p:sldId id="713" r:id="rId88"/>
    <p:sldId id="671" r:id="rId89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FCC00"/>
    <a:srgbClr val="0000FF"/>
    <a:srgbClr val="00FF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084" autoAdjust="0"/>
  </p:normalViewPr>
  <p:slideViewPr>
    <p:cSldViewPr>
      <p:cViewPr>
        <p:scale>
          <a:sx n="70" d="100"/>
          <a:sy n="70" d="100"/>
        </p:scale>
        <p:origin x="-33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42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74AEC-B148-42A9-8EB0-9BDED1B2B30B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The term “global illumination” embraces many lighting effects encountered in real world. Some of them are shown on this slide.</a:t>
            </a:r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174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6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2012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2012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2012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2012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2012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2012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2012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89" r:id="rId18"/>
    <p:sldLayoutId id="2147483791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 userDrawn="1"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png"/><Relationship Id="rId4" Type="http://schemas.openxmlformats.org/officeDocument/2006/relationships/image" Target="../media/image1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png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9.wmf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7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8.jpeg"/><Relationship Id="rId4" Type="http://schemas.openxmlformats.org/officeDocument/2006/relationships/image" Target="../media/image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jpeg"/><Relationship Id="rId5" Type="http://schemas.openxmlformats.org/officeDocument/2006/relationships/image" Target="../media/image8.wmf"/><Relationship Id="rId4" Type="http://schemas.openxmlformats.org/officeDocument/2006/relationships/oleObject" Target="../embeddings/oleObject2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0.jpeg"/><Relationship Id="rId12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microsoft.com/office/2007/relationships/hdphoto" Target="../media/hdphoto2.wdp"/><Relationship Id="rId1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gg.unibe.ch/publications/2011/progressive-photon-mapping-a-probabilistic-approach" TargetMode="External"/><Relationship Id="rId2" Type="http://schemas.openxmlformats.org/officeDocument/2006/relationships/hyperlink" Target="http://cs.au.dk/~toshiya/sppm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au.dk/~toshiya/ups.pdf" TargetMode="External"/><Relationship Id="rId4" Type="http://schemas.openxmlformats.org/officeDocument/2006/relationships/hyperlink" Target="http://cgg.mff.cuni.cz/~jaroslav/papers/2012-vcm/index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Počítačová grafika III –</a:t>
            </a:r>
            <a:br>
              <a:rPr lang="cs-CZ" b="1" dirty="0" smtClean="0"/>
            </a:br>
            <a:r>
              <a:rPr lang="cs-CZ" b="1" dirty="0" smtClean="0"/>
              <a:t>	</a:t>
            </a:r>
            <a:r>
              <a:rPr lang="en-US" b="1" dirty="0" smtClean="0"/>
              <a:t>Photon mapping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 kvízu 2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„</a:t>
            </a:r>
            <a:r>
              <a:rPr lang="cs-CZ" b="1" dirty="0" smtClean="0"/>
              <a:t>P</a:t>
            </a:r>
            <a:r>
              <a:rPr lang="en-US" b="1" dirty="0" err="1" smtClean="0"/>
              <a:t>roblem</a:t>
            </a:r>
            <a:r>
              <a:rPr lang="en-US" b="1" dirty="0" smtClean="0"/>
              <a:t> of insufficient (sampling) techniques“ </a:t>
            </a:r>
            <a:r>
              <a:rPr lang="en-US" dirty="0" smtClean="0"/>
              <a:t>[</a:t>
            </a:r>
            <a:r>
              <a:rPr lang="en-US" dirty="0" err="1" smtClean="0"/>
              <a:t>Veach</a:t>
            </a:r>
            <a:r>
              <a:rPr lang="en-US" dirty="0" smtClean="0"/>
              <a:t> 1997], [</a:t>
            </a:r>
            <a:r>
              <a:rPr lang="en-US" dirty="0" err="1" smtClean="0"/>
              <a:t>Kollig</a:t>
            </a:r>
            <a:r>
              <a:rPr lang="en-US" dirty="0" smtClean="0"/>
              <a:t> &amp; Keller 2002]</a:t>
            </a:r>
          </a:p>
          <a:p>
            <a:endParaRPr lang="en-US" dirty="0" smtClean="0"/>
          </a:p>
          <a:p>
            <a:pPr lvl="1"/>
            <a:r>
              <a:rPr lang="cs-CZ" dirty="0" smtClean="0"/>
              <a:t>Pokud všechny vzorkovací techniky vzorkují daný světelný efekt s malou (nulovou) pravděpodobností, kombinace pomocí MIS na tom nic nezmění. 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</a:t>
            </a:r>
            <a:r>
              <a:rPr lang="en-US" dirty="0" smtClean="0"/>
              <a:t>SDS</a:t>
            </a:r>
            <a:r>
              <a:rPr lang="cs-CZ" dirty="0" smtClean="0"/>
              <a:t> cesty</a:t>
            </a:r>
            <a:endParaRPr lang="en-US" dirty="0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79" name="Rovnice" r:id="rId4" imgW="114120" imgH="215640" progId="Equation.3">
                  <p:embed/>
                </p:oleObj>
              </mc:Choice>
              <mc:Fallback>
                <p:oleObj name="Rovnice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Fotonové mapy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ure_01b-caus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29559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</a:t>
            </a:r>
            <a:endParaRPr lang="en-US" dirty="0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9462" name="Picture 6" descr="figure_01a-color_blee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904" y="1484784"/>
            <a:ext cx="394811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9" name="Text Box 7"/>
          <p:cNvSpPr txBox="1">
            <a:spLocks noChangeArrowheads="1"/>
          </p:cNvSpPr>
          <p:nvPr/>
        </p:nvSpPr>
        <p:spPr bwMode="auto">
          <a:xfrm>
            <a:off x="707579" y="4358159"/>
            <a:ext cx="3854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Color Bleeding (Diffuse</a:t>
            </a:r>
            <a:r>
              <a:rPr lang="cs-CZ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Reflections)</a:t>
            </a:r>
          </a:p>
        </p:txBody>
      </p:sp>
      <p:sp>
        <p:nvSpPr>
          <p:cNvPr id="499720" name="Text Box 8"/>
          <p:cNvSpPr txBox="1">
            <a:spLocks noChangeArrowheads="1"/>
          </p:cNvSpPr>
          <p:nvPr/>
        </p:nvSpPr>
        <p:spPr bwMode="auto">
          <a:xfrm>
            <a:off x="7157393" y="5339333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Caustics</a:t>
            </a:r>
            <a:endParaRPr lang="cs-CZ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Fotonové mapy</a:t>
            </a:r>
            <a:endParaRPr lang="en-US" smtClean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Cesty se sledují </a:t>
            </a:r>
            <a:r>
              <a:rPr lang="cs-CZ" b="1" dirty="0" smtClean="0"/>
              <a:t>od zdrojů světla</a:t>
            </a:r>
            <a:r>
              <a:rPr lang="cs-CZ" dirty="0" smtClean="0"/>
              <a:t> i </a:t>
            </a:r>
            <a:r>
              <a:rPr lang="cs-CZ" b="1" dirty="0" smtClean="0"/>
              <a:t>od kamery</a:t>
            </a:r>
          </a:p>
          <a:p>
            <a:pPr marL="784225" lvl="1" indent="-457200" eaLnBrk="1" hangingPunct="1">
              <a:defRPr/>
            </a:pPr>
            <a:r>
              <a:rPr lang="cs-CZ" dirty="0" smtClean="0"/>
              <a:t>Světla jsou zdroji radiance</a:t>
            </a:r>
          </a:p>
          <a:p>
            <a:pPr marL="784225" lvl="1" indent="-457200" eaLnBrk="1" hangingPunct="1">
              <a:defRPr/>
            </a:pPr>
            <a:r>
              <a:rPr lang="cs-CZ" dirty="0" smtClean="0"/>
              <a:t>Kamera reprezentuje důležitost (potenciál)</a:t>
            </a:r>
          </a:p>
          <a:p>
            <a:pPr eaLnBrk="1" hangingPunct="1">
              <a:defRPr/>
            </a:pPr>
            <a:r>
              <a:rPr lang="cs-CZ" dirty="0" smtClean="0"/>
              <a:t>Podobné obousměrnému sledování cest</a:t>
            </a:r>
          </a:p>
          <a:p>
            <a:pPr lvl="1" eaLnBrk="1" hangingPunct="1">
              <a:defRPr/>
            </a:pPr>
            <a:r>
              <a:rPr lang="cs-CZ" dirty="0" smtClean="0"/>
              <a:t>Generování cest ze světel a z kamery jsou však dva oddělené procesy</a:t>
            </a:r>
            <a:endParaRPr lang="cs-CZ" dirty="0" smtClean="0">
              <a:ea typeface="+mn-ea"/>
              <a:cs typeface="+mn-cs"/>
            </a:endParaRPr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2400" b="1" dirty="0" smtClean="0"/>
              <a:t>Přepoužití</a:t>
            </a:r>
            <a:r>
              <a:rPr lang="cs-CZ" sz="2400" dirty="0" smtClean="0"/>
              <a:t> stejných světelných cest pro všechny pixely</a:t>
            </a:r>
            <a:endParaRPr lang="cs-CZ" sz="2400" dirty="0" smtClean="0"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Fotonová mapa = „</a:t>
            </a:r>
            <a:r>
              <a:rPr lang="cs-CZ" b="1" dirty="0" smtClean="0">
                <a:ea typeface="+mn-ea"/>
                <a:cs typeface="+mn-cs"/>
              </a:rPr>
              <a:t>cache cest od světla</a:t>
            </a:r>
            <a:r>
              <a:rPr lang="cs-CZ" dirty="0" smtClean="0">
                <a:ea typeface="+mn-ea"/>
                <a:cs typeface="+mn-cs"/>
              </a:rPr>
              <a:t>“</a:t>
            </a:r>
          </a:p>
          <a:p>
            <a:pPr eaLnBrk="1" hangingPunct="1">
              <a:defRPr/>
            </a:pPr>
            <a:r>
              <a:rPr lang="cs-CZ" dirty="0" smtClean="0"/>
              <a:t>Při stejné kvalitě je obvykle mnohem rychlejší než M-C techniky</a:t>
            </a:r>
          </a:p>
          <a:p>
            <a:pPr eaLnBrk="1" hangingPunct="1">
              <a:defRPr/>
            </a:pPr>
            <a:r>
              <a:rPr lang="cs-CZ" dirty="0" smtClean="0"/>
              <a:t>Ztráta </a:t>
            </a:r>
            <a:r>
              <a:rPr lang="cs-CZ" b="1" dirty="0" smtClean="0"/>
              <a:t>nestrannosti !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ale konzistentní (konverguje při zvětšování počtu fotonů)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výpočtu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863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Rozmístění fotonů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„Fotony“ jsou emitovány světelnými zdroji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Propagují se do scény (a la light tracing)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Ukládají se do „fotonových map“</a:t>
            </a:r>
          </a:p>
          <a:p>
            <a:pPr eaLnBrk="1" hangingPunct="1"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cs-CZ" b="1" dirty="0" smtClean="0"/>
              <a:t>Rendering s využitím</a:t>
            </a:r>
            <a:br>
              <a:rPr lang="cs-CZ" b="1" dirty="0" smtClean="0"/>
            </a:br>
            <a:r>
              <a:rPr lang="cs-CZ" b="1" dirty="0" smtClean="0"/>
              <a:t>fotonových map</a:t>
            </a:r>
          </a:p>
          <a:p>
            <a:pPr lvl="1" eaLnBrk="1" hangingPunct="1">
              <a:defRPr/>
            </a:pPr>
            <a:r>
              <a:rPr lang="cs-CZ" dirty="0" smtClean="0"/>
              <a:t>Jako path tracing</a:t>
            </a:r>
          </a:p>
          <a:p>
            <a:pPr lvl="1" eaLnBrk="1" hangingPunct="1">
              <a:defRPr/>
            </a:pPr>
            <a:r>
              <a:rPr lang="cs-CZ" dirty="0" smtClean="0"/>
              <a:t>Místo rekurze dotaz do </a:t>
            </a:r>
            <a:br>
              <a:rPr lang="cs-CZ" dirty="0" smtClean="0"/>
            </a:br>
            <a:r>
              <a:rPr lang="cs-CZ" dirty="0" smtClean="0"/>
              <a:t>fotonové mapy</a:t>
            </a:r>
            <a:endParaRPr lang="en-US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1: Rozmístění fotonů</a:t>
            </a:r>
            <a:endParaRPr lang="en-US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smtClean="0"/>
              <a:t>Emise</a:t>
            </a:r>
            <a:r>
              <a:rPr lang="cs-CZ" smtClean="0"/>
              <a:t> fotonů ze světelných zdrojů</a:t>
            </a:r>
          </a:p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smtClean="0"/>
              <a:t>Sledování</a:t>
            </a:r>
            <a:r>
              <a:rPr lang="cs-CZ" smtClean="0"/>
              <a:t> fotonů</a:t>
            </a:r>
          </a:p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smtClean="0"/>
              <a:t>Uložení fotonů do „fotonové mapy“ (=seznam fotonů)</a:t>
            </a: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55688" y="3092450"/>
            <a:ext cx="6192837" cy="3433763"/>
            <a:chOff x="1292" y="1909"/>
            <a:chExt cx="3901" cy="2163"/>
          </a:xfrm>
        </p:grpSpPr>
        <p:sp>
          <p:nvSpPr>
            <p:cNvPr id="22547" name="Freeform 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48" name="Line 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2534" name="Picture 7" descr="MCj019899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106863" y="2895600"/>
            <a:ext cx="77946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4297363" y="3876675"/>
            <a:ext cx="201612" cy="20240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4168775" y="587057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391025" y="5080000"/>
            <a:ext cx="2744788" cy="83661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7137400" y="494982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38838" y="2852738"/>
            <a:ext cx="1233487" cy="2127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4694238" y="3900488"/>
            <a:ext cx="800100" cy="2082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380038" y="5980113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 flipV="1">
            <a:off x="3033713" y="4335463"/>
            <a:ext cx="2333625" cy="1647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7165975" y="378777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591300" y="6102350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3143250" y="6167438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7127875" y="5710238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cs-CZ" b="1" dirty="0" smtClean="0"/>
              <a:t>Cíl </a:t>
            </a:r>
          </a:p>
          <a:p>
            <a:pPr marL="784225" lvl="1" indent="-457200" eaLnBrk="1" hangingPunct="1">
              <a:lnSpc>
                <a:spcPct val="90000"/>
              </a:lnSpc>
            </a:pPr>
            <a:r>
              <a:rPr lang="cs-CZ" dirty="0" smtClean="0"/>
              <a:t>Všechny emitované fotony nesou stejný (podobný) tok</a:t>
            </a:r>
            <a:br>
              <a:rPr lang="cs-CZ" dirty="0" smtClean="0"/>
            </a:br>
            <a:r>
              <a:rPr lang="cs-CZ" dirty="0" smtClean="0"/>
              <a:t>(variance odhadů osvětlení z fotonové mapy je pak nižší)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cs-CZ" dirty="0" smtClean="0"/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Emise</a:t>
            </a:r>
            <a:r>
              <a:rPr lang="cs-CZ" dirty="0" smtClean="0"/>
              <a:t> jednoho fotonu (tj. světelné cesty)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světelný zdroj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s pravděpodobností úměrnou jeho celkovému toku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počátek emitovaného fotonu</a:t>
            </a:r>
            <a:r>
              <a:rPr lang="cs-CZ" dirty="0" smtClean="0"/>
              <a:t> 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Pozice světla pro bodové zdroje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(nejčastěji uniformě) pro plošné zdroje světla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směr emitovaného fotonu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podle emisní distribuční funkce světla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Tok emitovaného fotonu: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336800" y="2565400"/>
          <a:ext cx="41132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39" name="Equation" r:id="rId3" imgW="1726920" imgH="431640" progId="Equation.3">
                  <p:embed/>
                </p:oleObj>
              </mc:Choice>
              <mc:Fallback>
                <p:oleObj name="Equation" r:id="rId3" imgW="172692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2565400"/>
                        <a:ext cx="4113213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49763" y="4652963"/>
            <a:ext cx="351472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hustota p-nosti vzorkování</a:t>
            </a:r>
            <a:br>
              <a:rPr lang="cs-CZ" sz="2200" dirty="0">
                <a:solidFill>
                  <a:srgbClr val="C00000"/>
                </a:solidFill>
                <a:latin typeface="+mn-lt"/>
              </a:rPr>
            </a:br>
            <a:r>
              <a:rPr lang="cs-CZ" sz="2200" dirty="0">
                <a:solidFill>
                  <a:srgbClr val="C00000"/>
                </a:solidFill>
                <a:latin typeface="+mn-lt"/>
              </a:rPr>
              <a:t>pozice 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x</a:t>
            </a:r>
            <a:r>
              <a:rPr lang="cs-CZ" sz="2200" baseline="-25000" dirty="0">
                <a:solidFill>
                  <a:srgbClr val="C00000"/>
                </a:solidFill>
                <a:latin typeface="+mn-lt"/>
              </a:rPr>
              <a:t>0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 a směru </a:t>
            </a:r>
            <a:r>
              <a:rPr lang="cs-CZ" sz="2200" dirty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cs-CZ" sz="2200" baseline="-25000" dirty="0">
                <a:solidFill>
                  <a:srgbClr val="C00000"/>
                </a:solidFill>
                <a:latin typeface="+mn-lt"/>
              </a:rPr>
              <a:t>0</a:t>
            </a:r>
            <a:endParaRPr lang="en-US" sz="2200" i="1" baseline="-250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81462" y="3571875"/>
            <a:ext cx="512762" cy="158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721224" y="3571875"/>
            <a:ext cx="1160463" cy="15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" idx="0"/>
          </p:cNvCxnSpPr>
          <p:nvPr/>
        </p:nvCxnSpPr>
        <p:spPr>
          <a:xfrm rot="5400000" flipH="1" flipV="1">
            <a:off x="3148805" y="3960019"/>
            <a:ext cx="1535113" cy="904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5341142" y="3825082"/>
            <a:ext cx="1008063" cy="6477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77999" y="5180013"/>
            <a:ext cx="3373438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0070C0"/>
                </a:solidFill>
                <a:latin typeface="+mn-lt"/>
              </a:rPr>
              <a:t>(diskrétní) p-nost výběru </a:t>
            </a:r>
            <a:br>
              <a:rPr lang="cs-CZ" sz="2200" dirty="0">
                <a:solidFill>
                  <a:srgbClr val="0070C0"/>
                </a:solidFill>
                <a:latin typeface="+mn-lt"/>
              </a:rPr>
            </a:br>
            <a:r>
              <a:rPr lang="cs-CZ" sz="2200" dirty="0">
                <a:solidFill>
                  <a:srgbClr val="0070C0"/>
                </a:solidFill>
                <a:latin typeface="+mn-lt"/>
              </a:rPr>
              <a:t>světelného zdroje </a:t>
            </a:r>
            <a:r>
              <a:rPr lang="cs-CZ" sz="2200" i="1" dirty="0">
                <a:solidFill>
                  <a:srgbClr val="0070C0"/>
                </a:solidFill>
                <a:latin typeface="+mn-lt"/>
              </a:rPr>
              <a:t>l</a:t>
            </a:r>
            <a:endParaRPr lang="en-US" sz="2200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35" name="Picture 4"/>
          <p:cNvPicPr>
            <a:picLocks noChangeAspect="1" noChangeArrowheads="1"/>
          </p:cNvPicPr>
          <p:nvPr/>
        </p:nvPicPr>
        <p:blipFill>
          <a:blip r:embed="rId5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/>
          <p:cNvCxnSpPr/>
          <p:nvPr/>
        </p:nvCxnSpPr>
        <p:spPr>
          <a:xfrm flipV="1">
            <a:off x="2195736" y="3645024"/>
            <a:ext cx="1224136" cy="36004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/>
          <p:cNvSpPr txBox="1"/>
          <p:nvPr/>
        </p:nvSpPr>
        <p:spPr>
          <a:xfrm>
            <a:off x="179512" y="4005064"/>
            <a:ext cx="267252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celkový počet </a:t>
            </a:r>
            <a:br>
              <a:rPr lang="cs-CZ" sz="2200" dirty="0" smtClean="0">
                <a:solidFill>
                  <a:srgbClr val="00B050"/>
                </a:solidFill>
                <a:latin typeface="+mn-lt"/>
              </a:rPr>
            </a:b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emitovaných fotonů</a:t>
            </a:r>
            <a:endParaRPr lang="cs-CZ" sz="2200" i="1" dirty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17" name="Straight Arrow Connector 17"/>
          <p:cNvCxnSpPr/>
          <p:nvPr/>
        </p:nvCxnSpPr>
        <p:spPr>
          <a:xfrm>
            <a:off x="3230767" y="3501008"/>
            <a:ext cx="512762" cy="1588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dirty="0" smtClean="0"/>
              <a:t>„Ideální“ vzorkování</a:t>
            </a:r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695325" lvl="2" eaLnBrk="1" hangingPunct="1"/>
            <a:r>
              <a:rPr lang="cs-CZ" dirty="0" smtClean="0"/>
              <a:t>Všechny emitované fotony pak nesou stejný tok: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19138" y="2133600"/>
          <a:ext cx="7775575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64" name="Equation" r:id="rId3" imgW="3377880" imgH="1218960" progId="Equation.3">
                  <p:embed/>
                </p:oleObj>
              </mc:Choice>
              <mc:Fallback>
                <p:oleObj name="Equation" r:id="rId3" imgW="3377880" imgH="12189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133600"/>
                        <a:ext cx="7775575" cy="280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5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8563" name="Object 4"/>
          <p:cNvGraphicFramePr>
            <a:graphicFrameLocks noChangeAspect="1"/>
          </p:cNvGraphicFramePr>
          <p:nvPr/>
        </p:nvGraphicFramePr>
        <p:xfrm>
          <a:off x="6709025" y="5052659"/>
          <a:ext cx="149860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65" name="Equation" r:id="rId6" imgW="749160" imgH="393480" progId="Equation.3">
                  <p:embed/>
                </p:oleObj>
              </mc:Choice>
              <mc:Fallback>
                <p:oleObj name="Equation" r:id="rId6" imgW="7491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9025" y="5052659"/>
                        <a:ext cx="149860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Obousměrné sledování cest</a:t>
            </a:r>
            <a:br>
              <a:rPr lang="cs-CZ" b="1" dirty="0" smtClean="0"/>
            </a:br>
            <a:r>
              <a:rPr lang="cs-CZ" b="1" dirty="0" smtClean="0"/>
              <a:t>- opakování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518477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Podobné jako light tracing</a:t>
            </a:r>
          </a:p>
          <a:p>
            <a:pPr eaLnBrk="1" hangingPunct="1">
              <a:defRPr/>
            </a:pPr>
            <a:r>
              <a:rPr lang="cs-CZ" dirty="0" smtClean="0"/>
              <a:t>Interakce foton - plocha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Ulož „foton“ </a:t>
            </a:r>
            <a:r>
              <a:rPr lang="cs-CZ" dirty="0" smtClean="0"/>
              <a:t>do fotonové mapy </a:t>
            </a:r>
          </a:p>
          <a:p>
            <a:pPr lvl="2" eaLnBrk="1" hangingPunct="1">
              <a:defRPr/>
            </a:pPr>
            <a:r>
              <a:rPr lang="cs-CZ" dirty="0" smtClean="0"/>
              <a:t>foton = </a:t>
            </a:r>
            <a:r>
              <a:rPr lang="en-US" dirty="0" smtClean="0"/>
              <a:t>(</a:t>
            </a:r>
            <a:r>
              <a:rPr lang="cs-CZ" dirty="0" smtClean="0"/>
              <a:t>pozice, příchozí směr, tok)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Generuj směr</a:t>
            </a:r>
            <a:r>
              <a:rPr lang="cs-CZ" dirty="0" smtClean="0"/>
              <a:t> odraženého paprsku</a:t>
            </a:r>
          </a:p>
          <a:p>
            <a:pPr lvl="2" eaLnBrk="1" hangingPunct="1">
              <a:defRPr/>
            </a:pPr>
            <a:r>
              <a:rPr lang="cs-CZ" dirty="0" smtClean="0"/>
              <a:t>BRDF importance sampling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Aktualizuj tok</a:t>
            </a:r>
            <a:r>
              <a:rPr lang="cs-CZ" dirty="0" smtClean="0"/>
              <a:t> fotonu</a:t>
            </a:r>
          </a:p>
          <a:p>
            <a:pPr marL="1136650" lvl="2" indent="-457200" eaLnBrk="1" hangingPunct="1">
              <a:defRPr/>
            </a:pPr>
            <a:r>
              <a:rPr lang="cs-CZ" dirty="0" smtClean="0"/>
              <a:t>...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Ruská ruleta</a:t>
            </a:r>
            <a:r>
              <a:rPr lang="cs-CZ" dirty="0" smtClean="0"/>
              <a:t> – náhodná absorpce fotonu</a:t>
            </a:r>
          </a:p>
          <a:p>
            <a:pPr lvl="2" eaLnBrk="1" hangingPunct="1">
              <a:defRPr/>
            </a:pPr>
            <a:r>
              <a:rPr lang="cs-CZ" dirty="0" smtClean="0"/>
              <a:t>...</a:t>
            </a:r>
          </a:p>
          <a:p>
            <a:pPr eaLnBrk="1" hangingPunct="1">
              <a:defRPr/>
            </a:pPr>
            <a:r>
              <a:rPr lang="cs-CZ" b="1" dirty="0" smtClean="0"/>
              <a:t>Požadavek</a:t>
            </a:r>
          </a:p>
          <a:p>
            <a:pPr lvl="1" eaLnBrk="1" hangingPunct="1">
              <a:defRPr/>
            </a:pPr>
            <a:r>
              <a:rPr lang="cs-CZ" dirty="0" smtClean="0"/>
              <a:t>Zachovat tok fotonu pokud možno konstantní</a:t>
            </a:r>
            <a:endParaRPr lang="en-US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5184775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 startAt="3"/>
              <a:defRPr/>
            </a:pPr>
            <a:r>
              <a:rPr lang="cs-CZ" b="1" dirty="0" smtClean="0"/>
              <a:t>Aktualizuj tok fotonu</a:t>
            </a:r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r>
              <a:rPr lang="cs-CZ" b="1" dirty="0" smtClean="0"/>
              <a:t>Ruská ruleta</a:t>
            </a:r>
            <a:r>
              <a:rPr lang="cs-CZ" dirty="0" smtClean="0"/>
              <a:t> – náhodná absorpce fotonu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Tato strategie zachovává luminanci fotonů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835150" y="2052638"/>
          <a:ext cx="5473700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589" name="Equation" r:id="rId3" imgW="2298600" imgH="457200" progId="Equation.3">
                  <p:embed/>
                </p:oleObj>
              </mc:Choice>
              <mc:Fallback>
                <p:oleObj name="Equation" r:id="rId3" imgW="22986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052638"/>
                        <a:ext cx="5473700" cy="108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68313" y="3638550"/>
            <a:ext cx="8215039" cy="2360613"/>
            <a:chOff x="468313" y="3638550"/>
            <a:chExt cx="8215039" cy="2360613"/>
          </a:xfrm>
        </p:grpSpPr>
        <p:graphicFrame>
          <p:nvGraphicFramePr>
            <p:cNvPr id="3075" name="Object 4"/>
            <p:cNvGraphicFramePr>
              <a:graphicFrameLocks noChangeAspect="1"/>
            </p:cNvGraphicFramePr>
            <p:nvPr/>
          </p:nvGraphicFramePr>
          <p:xfrm>
            <a:off x="700088" y="3638550"/>
            <a:ext cx="4384675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9590" name="Equation" r:id="rId5" imgW="1841400" imgH="634680" progId="Equation.3">
                    <p:embed/>
                  </p:oleObj>
                </mc:Choice>
                <mc:Fallback>
                  <p:oleObj name="Equation" r:id="rId5" imgW="1841400" imgH="6346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088" y="3638550"/>
                          <a:ext cx="4384675" cy="151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5"/>
            <p:cNvGraphicFramePr>
              <a:graphicFrameLocks noChangeAspect="1"/>
            </p:cNvGraphicFramePr>
            <p:nvPr/>
          </p:nvGraphicFramePr>
          <p:xfrm>
            <a:off x="6034088" y="3860800"/>
            <a:ext cx="2449512" cy="1149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9591" name="Equation" r:id="rId7" imgW="1028520" imgH="482400" progId="Equation.3">
                    <p:embed/>
                  </p:oleObj>
                </mc:Choice>
                <mc:Fallback>
                  <p:oleObj name="Equation" r:id="rId7" imgW="1028520" imgH="4824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4088" y="3860800"/>
                          <a:ext cx="2449512" cy="11493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978025" y="5229225"/>
              <a:ext cx="2378075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200" dirty="0">
                  <a:solidFill>
                    <a:srgbClr val="0070C0"/>
                  </a:solidFill>
                  <a:latin typeface="+mn-lt"/>
                </a:rPr>
                <a:t>Pravděpodobnost</a:t>
              </a:r>
              <a:br>
                <a:rPr lang="cs-CZ" sz="2200" dirty="0">
                  <a:solidFill>
                    <a:srgbClr val="0070C0"/>
                  </a:solidFill>
                  <a:latin typeface="+mn-lt"/>
                </a:rPr>
              </a:br>
              <a:r>
                <a:rPr lang="cs-CZ" sz="2200" dirty="0">
                  <a:solidFill>
                    <a:srgbClr val="0070C0"/>
                  </a:solidFill>
                  <a:latin typeface="+mn-lt"/>
                </a:rPr>
                <a:t>přežití</a:t>
              </a:r>
              <a:endParaRPr lang="en-US" sz="2200" i="1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0152" y="5229225"/>
              <a:ext cx="274320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200" dirty="0">
                  <a:solidFill>
                    <a:srgbClr val="00B050"/>
                  </a:solidFill>
                  <a:latin typeface="+mn-lt"/>
                </a:rPr>
                <a:t>Výsledný tok fotonu </a:t>
              </a:r>
              <a:br>
                <a:rPr lang="cs-CZ" sz="2200" dirty="0">
                  <a:solidFill>
                    <a:srgbClr val="00B050"/>
                  </a:solidFill>
                  <a:latin typeface="+mn-lt"/>
                </a:rPr>
              </a:br>
              <a:r>
                <a:rPr lang="cs-CZ" sz="2200" dirty="0">
                  <a:solidFill>
                    <a:srgbClr val="00B050"/>
                  </a:solidFill>
                  <a:latin typeface="+mn-lt"/>
                </a:rPr>
                <a:t>při přežití</a:t>
              </a:r>
              <a:endParaRPr lang="en-US" sz="220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8313" y="3643909"/>
              <a:ext cx="4751759" cy="151328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48090" y="3716338"/>
              <a:ext cx="2663825" cy="136842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083" name="Picture 4"/>
          <p:cNvPicPr>
            <a:picLocks noChangeAspect="1" noChangeArrowheads="1"/>
          </p:cNvPicPr>
          <p:nvPr/>
        </p:nvPicPr>
        <p:blipFill>
          <a:blip r:embed="rId9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5400675"/>
          </a:xfrm>
        </p:spPr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en-US" dirty="0" err="1" smtClean="0"/>
              <a:t>Pozor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b="1" dirty="0" err="1" smtClean="0"/>
              <a:t>lom</a:t>
            </a:r>
            <a:r>
              <a:rPr lang="en-US" b="1" dirty="0" smtClean="0"/>
              <a:t> </a:t>
            </a:r>
            <a:r>
              <a:rPr lang="en-US" b="1" dirty="0" err="1" smtClean="0"/>
              <a:t>sv</a:t>
            </a:r>
            <a:r>
              <a:rPr lang="cs-CZ" b="1" dirty="0" err="1" smtClean="0"/>
              <a:t>ětla</a:t>
            </a:r>
            <a:endParaRPr lang="cs-CZ" b="1" dirty="0" smtClean="0"/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při sledování cest </a:t>
            </a:r>
            <a:r>
              <a:rPr lang="cs-CZ" b="1" dirty="0" smtClean="0"/>
              <a:t>od kamery</a:t>
            </a:r>
            <a:r>
              <a:rPr lang="cs-CZ" dirty="0" smtClean="0"/>
              <a:t> je třeba při lomu </a:t>
            </a:r>
            <a:r>
              <a:rPr lang="cs-CZ" b="1" dirty="0" smtClean="0"/>
              <a:t>změnit radianci</a:t>
            </a:r>
            <a:r>
              <a:rPr lang="cs-CZ" dirty="0" smtClean="0"/>
              <a:t> podle druhé mocniny změny indexu lomu</a:t>
            </a:r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avšak fotony nenesou radianci, nýbrž </a:t>
            </a:r>
            <a:r>
              <a:rPr lang="cs-CZ" b="1" dirty="0" smtClean="0"/>
              <a:t>tok</a:t>
            </a:r>
            <a:r>
              <a:rPr lang="cs-CZ" dirty="0" smtClean="0"/>
              <a:t> – </a:t>
            </a:r>
            <a:r>
              <a:rPr lang="cs-CZ" b="1" dirty="0" smtClean="0"/>
              <a:t>žádná změna toku při lomu nenastává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Fotonová mapa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cs-CZ" b="1" dirty="0" smtClean="0"/>
              <a:t>Ukládání fotonů</a:t>
            </a:r>
            <a:r>
              <a:rPr lang="cs-CZ" dirty="0" smtClean="0"/>
              <a:t> do fotonové mapy</a:t>
            </a:r>
          </a:p>
          <a:p>
            <a:pPr lvl="1" eaLnBrk="1" hangingPunct="1"/>
            <a:r>
              <a:rPr lang="cs-CZ" dirty="0" smtClean="0"/>
              <a:t>Při každé interakci fotonu s </a:t>
            </a:r>
            <a:r>
              <a:rPr lang="cs-CZ" u="sng" dirty="0" smtClean="0"/>
              <a:t>difúzní (nebo mírně lesklou, ale ne zrcadlovou) </a:t>
            </a:r>
            <a:r>
              <a:rPr lang="cs-CZ" dirty="0" smtClean="0"/>
              <a:t>plochou (i při absorpci</a:t>
            </a:r>
            <a:r>
              <a:rPr lang="en-US" dirty="0" smtClean="0"/>
              <a:t>!!!)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Fotonová mapa</a:t>
            </a:r>
            <a:r>
              <a:rPr lang="cs-CZ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Během rozmísťování fotonů pouze lineární seznam fotonů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Po rozmístění všech fotonů se postaví </a:t>
            </a:r>
            <a:r>
              <a:rPr lang="cs-CZ" i="1" dirty="0" err="1" smtClean="0"/>
              <a:t>kD</a:t>
            </a:r>
            <a:r>
              <a:rPr lang="cs-CZ" dirty="0" smtClean="0"/>
              <a:t>-strom pro rychlejší vyhledávání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Foton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pozice</a:t>
            </a:r>
            <a:r>
              <a:rPr lang="en-US" dirty="0" smtClean="0"/>
              <a:t>: 		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cs-CZ" i="1" dirty="0" smtClean="0">
                <a:latin typeface="Times New Roman" pitchFamily="18" charset="0"/>
              </a:rPr>
              <a:t>x,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y,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z</a:t>
            </a:r>
            <a:r>
              <a:rPr lang="en-US" dirty="0" smtClean="0">
                <a:latin typeface="Times New Roman" pitchFamily="18" charset="0"/>
              </a:rPr>
              <a:t>)</a:t>
            </a:r>
            <a:endParaRPr lang="cs-CZ" dirty="0" smtClean="0">
              <a:latin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příchozí směr</a:t>
            </a:r>
            <a:r>
              <a:rPr lang="en-US" dirty="0" smtClean="0"/>
              <a:t>:	</a:t>
            </a:r>
            <a:r>
              <a:rPr lang="en-US" dirty="0" err="1" smtClean="0">
                <a:latin typeface="Symbol" pitchFamily="18" charset="2"/>
              </a:rPr>
              <a:t>w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= (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cs-CZ" dirty="0" smtClean="0">
                <a:latin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>
                <a:latin typeface="Times New Roman" pitchFamily="18" charset="0"/>
              </a:rPr>
              <a:t>)</a:t>
            </a:r>
            <a:r>
              <a:rPr lang="en-US" dirty="0" smtClean="0"/>
              <a:t>	</a:t>
            </a:r>
            <a:r>
              <a:rPr lang="cs-CZ" dirty="0" smtClean="0"/>
              <a:t>(stačí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char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[2]</a:t>
            </a:r>
            <a:r>
              <a:rPr lang="en-US" dirty="0" smtClean="0"/>
              <a:t>)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energie </a:t>
            </a:r>
            <a:r>
              <a:rPr lang="en-US" dirty="0" smtClean="0"/>
              <a:t>(</a:t>
            </a:r>
            <a:r>
              <a:rPr lang="cs-CZ" dirty="0" smtClean="0"/>
              <a:t>tok</a:t>
            </a:r>
            <a:r>
              <a:rPr lang="en-US" dirty="0" smtClean="0"/>
              <a:t>):	</a:t>
            </a:r>
            <a:r>
              <a:rPr lang="en-US" dirty="0" err="1" smtClean="0">
                <a:latin typeface="Symbol" pitchFamily="18" charset="2"/>
              </a:rPr>
              <a:t>F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= (</a:t>
            </a:r>
            <a:r>
              <a:rPr lang="cs-CZ" i="1" dirty="0" smtClean="0">
                <a:latin typeface="Times New Roman" pitchFamily="18" charset="0"/>
              </a:rPr>
              <a:t>r,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g,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b</a:t>
            </a:r>
            <a:r>
              <a:rPr lang="en-US" dirty="0" smtClean="0">
                <a:latin typeface="Times New Roman" pitchFamily="18" charset="0"/>
              </a:rPr>
              <a:t>)	</a:t>
            </a:r>
            <a:r>
              <a:rPr lang="cs-CZ" dirty="0" smtClean="0"/>
              <a:t>(stačí </a:t>
            </a:r>
            <a:r>
              <a:rPr lang="en-US" dirty="0" smtClean="0"/>
              <a:t>RGBE: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char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[4]</a:t>
            </a:r>
            <a:r>
              <a:rPr lang="en-US" dirty="0" smtClean="0"/>
              <a:t>)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Počet fotonů – cca 10</a:t>
            </a:r>
            <a:r>
              <a:rPr lang="cs-CZ" baseline="30000" dirty="0" smtClean="0"/>
              <a:t>5</a:t>
            </a:r>
            <a:r>
              <a:rPr lang="cs-CZ" dirty="0" smtClean="0"/>
              <a:t> – 10</a:t>
            </a:r>
            <a:r>
              <a:rPr lang="cs-CZ" baseline="30000" dirty="0" smtClean="0"/>
              <a:t>7</a:t>
            </a:r>
            <a:r>
              <a:rPr lang="cs-CZ" dirty="0" smtClean="0"/>
              <a:t> stačí pro většinu scén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Fotonová mapa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82804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 rot="-5400000">
            <a:off x="7367440" y="2988747"/>
            <a:ext cx="3116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latin typeface="+mj-lt"/>
              </a:rPr>
              <a:t>Image: Henrik </a:t>
            </a:r>
            <a:r>
              <a:rPr lang="cs-CZ" dirty="0" err="1">
                <a:latin typeface="+mj-lt"/>
              </a:rPr>
              <a:t>Wann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Jensen</a:t>
            </a:r>
            <a:endParaRPr lang="en-US" dirty="0">
              <a:latin typeface="+mj-lt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Fotony reprezentují rovnovážnou radianci ve scéně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3" descr="D:\philippe\RWFIGURES\PARTICLEHITS\10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428750"/>
            <a:ext cx="2741613" cy="272256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7" name="Picture 4" descr="D:\philippe\RWFIGURES\PARTICLEHITS\1000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313"/>
            <a:ext cx="2741613" cy="2703512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8" name="Picture 5" descr="D:\philippe\RWFIGURES\PARTICLEHITS\10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3571875"/>
            <a:ext cx="2741612" cy="270351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9" name="Picture 6" descr="D:\philippe\RWFIGURES\PARTICLEHITS\100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3643313"/>
            <a:ext cx="2741612" cy="2703512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Dvě fotonové mapy</a:t>
            </a:r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060575"/>
            <a:ext cx="864076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1476375" y="4978400"/>
            <a:ext cx="1565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n-lt"/>
              </a:rPr>
              <a:t>Mapa kaustik</a:t>
            </a:r>
            <a:endParaRPr lang="en-US">
              <a:latin typeface="+mn-lt"/>
            </a:endParaRP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5651500" y="5002213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n-lt"/>
              </a:rPr>
              <a:t>Globální mapa</a:t>
            </a:r>
            <a:endParaRPr lang="en-US">
              <a:latin typeface="+mn-lt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Dvě fotonové mapy</a:t>
            </a:r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marL="381000" indent="-381000" eaLnBrk="1" hangingPunct="1">
              <a:buFont typeface="Wingdings" pitchFamily="2" charset="2"/>
              <a:buAutoNum type="arabicPeriod"/>
            </a:pPr>
            <a:r>
              <a:rPr lang="cs-CZ" i="1" u="sng" dirty="0" smtClean="0"/>
              <a:t>Globální mapa</a:t>
            </a:r>
            <a:r>
              <a:rPr lang="cs-CZ" dirty="0" smtClean="0"/>
              <a:t>:  </a:t>
            </a:r>
            <a:r>
              <a:rPr lang="cs-CZ" b="1" dirty="0" smtClean="0"/>
              <a:t>L</a:t>
            </a:r>
            <a:r>
              <a:rPr lang="en-US" b="1" dirty="0" smtClean="0"/>
              <a:t>[S|D]*D</a:t>
            </a:r>
            <a:endParaRPr lang="cs-CZ" b="1" dirty="0" smtClean="0"/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Obsahuje i přímé osvětlení</a:t>
            </a:r>
          </a:p>
          <a:p>
            <a:pPr marL="381000" indent="-381000" eaLnBrk="1" hangingPunct="1">
              <a:buFont typeface="Wingdings" pitchFamily="2" charset="2"/>
              <a:buAutoNum type="arabicPeriod"/>
            </a:pPr>
            <a:r>
              <a:rPr lang="cs-CZ" i="1" u="sng" dirty="0" smtClean="0"/>
              <a:t>Mapa kaustik</a:t>
            </a:r>
            <a:r>
              <a:rPr lang="cs-CZ" dirty="0" smtClean="0"/>
              <a:t>:    </a:t>
            </a:r>
            <a:r>
              <a:rPr lang="cs-CZ" b="1" dirty="0" smtClean="0"/>
              <a:t>LS</a:t>
            </a:r>
            <a:r>
              <a:rPr lang="cs-CZ" b="1" baseline="30000" dirty="0" smtClean="0"/>
              <a:t>+</a:t>
            </a:r>
            <a:r>
              <a:rPr lang="cs-CZ" b="1" dirty="0" smtClean="0"/>
              <a:t>D</a:t>
            </a:r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Obsahuje pouze nepřímé osvětlení</a:t>
            </a:r>
            <a:endParaRPr lang="en-US" dirty="0" smtClean="0"/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Je podmnožinou globální mapy</a:t>
            </a:r>
          </a:p>
          <a:p>
            <a:pPr marL="381000" indent="-381000" eaLnBrk="1" hangingPunct="1"/>
            <a:r>
              <a:rPr lang="cs-CZ" dirty="0" smtClean="0"/>
              <a:t>Různé použití obou map při generování obrázku</a:t>
            </a:r>
          </a:p>
          <a:p>
            <a:pPr marL="725488" lvl="1" indent="-381000" eaLnBrk="1" hangingPunct="1"/>
            <a:r>
              <a:rPr lang="cs-CZ" dirty="0" smtClean="0"/>
              <a:t>Je lepší udržovat je zvlášť</a:t>
            </a:r>
          </a:p>
          <a:p>
            <a:pPr marL="381000" indent="-381000" eaLnBrk="1" hangingPunct="1"/>
            <a:endParaRPr lang="cs-CZ" dirty="0" smtClean="0"/>
          </a:p>
          <a:p>
            <a:pPr marL="381000" indent="-381000" eaLnBrk="1" hangingPunct="1"/>
            <a:r>
              <a:rPr lang="cs-CZ" dirty="0" smtClean="0"/>
              <a:t>Regulární </a:t>
            </a:r>
            <a:r>
              <a:rPr lang="cs-CZ" b="1" dirty="0" smtClean="0"/>
              <a:t>gramatika</a:t>
            </a:r>
            <a:r>
              <a:rPr lang="en-US" b="1" dirty="0" smtClean="0"/>
              <a:t> </a:t>
            </a:r>
            <a:r>
              <a:rPr lang="cs-CZ" b="1" dirty="0" smtClean="0"/>
              <a:t>světelných cest</a:t>
            </a:r>
          </a:p>
          <a:p>
            <a:pPr marL="725488" lvl="1" indent="-381000" eaLnBrk="1" hangingPunct="1">
              <a:buFont typeface="Wingdings" pitchFamily="2" charset="2"/>
              <a:buNone/>
            </a:pPr>
            <a:r>
              <a:rPr lang="cs-CZ" sz="2400" dirty="0" smtClean="0"/>
              <a:t>E … </a:t>
            </a:r>
            <a:r>
              <a:rPr lang="en-US" sz="2400" dirty="0" smtClean="0"/>
              <a:t>eye</a:t>
            </a:r>
            <a:r>
              <a:rPr lang="cs-CZ" sz="2400" dirty="0" smtClean="0"/>
              <a:t>,  L … </a:t>
            </a:r>
            <a:r>
              <a:rPr lang="en-US" sz="2400" dirty="0" smtClean="0"/>
              <a:t>light</a:t>
            </a:r>
            <a:r>
              <a:rPr lang="cs-CZ" sz="2400" dirty="0" smtClean="0"/>
              <a:t>,  D … </a:t>
            </a:r>
            <a:r>
              <a:rPr lang="en-US" sz="2400" dirty="0" smtClean="0"/>
              <a:t>diffuse</a:t>
            </a:r>
            <a:r>
              <a:rPr lang="cs-CZ" sz="2400" dirty="0" smtClean="0"/>
              <a:t>,  S … </a:t>
            </a:r>
            <a:r>
              <a:rPr lang="en-US" sz="2400" dirty="0" err="1" smtClean="0"/>
              <a:t>specular</a:t>
            </a:r>
            <a:endParaRPr lang="en-US" sz="2400" dirty="0" smtClean="0"/>
          </a:p>
          <a:p>
            <a:pPr marL="725488" lvl="1" indent="-381000" eaLnBrk="1" hangingPunct="1">
              <a:buFont typeface="Wingdings" pitchFamily="2" charset="2"/>
              <a:buNone/>
            </a:pPr>
            <a:r>
              <a:rPr lang="cs-CZ" sz="2400" dirty="0" smtClean="0"/>
              <a:t>G … </a:t>
            </a:r>
            <a:r>
              <a:rPr lang="en-US" sz="2400" dirty="0" smtClean="0"/>
              <a:t>glossy</a:t>
            </a:r>
            <a:r>
              <a:rPr lang="cs-CZ" sz="2400" dirty="0" smtClean="0"/>
              <a:t> </a:t>
            </a:r>
            <a:r>
              <a:rPr lang="en-US" sz="2400" dirty="0" smtClean="0"/>
              <a:t>(</a:t>
            </a:r>
            <a:r>
              <a:rPr lang="cs-CZ" sz="2400" dirty="0" smtClean="0"/>
              <a:t>často se zahrnuje</a:t>
            </a:r>
            <a:r>
              <a:rPr lang="en-US" sz="2400" dirty="0" smtClean="0"/>
              <a:t> </a:t>
            </a:r>
            <a:r>
              <a:rPr lang="cs-CZ" sz="2400" dirty="0" smtClean="0"/>
              <a:t>do </a:t>
            </a:r>
            <a:r>
              <a:rPr lang="en-US" sz="2400" dirty="0" smtClean="0"/>
              <a:t>D)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Příprava fotonových map pro rendering</a:t>
            </a:r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Při trasování – přidávání fotonů do lineárního seznamu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Poté postavení </a:t>
            </a:r>
            <a:r>
              <a:rPr lang="cs-CZ" b="1" dirty="0" smtClean="0"/>
              <a:t>akcelerační struktury </a:t>
            </a:r>
          </a:p>
          <a:p>
            <a:pPr lvl="1" eaLnBrk="1" hangingPunct="1"/>
            <a:r>
              <a:rPr lang="cs-CZ" dirty="0" smtClean="0"/>
              <a:t>Pro </a:t>
            </a:r>
            <a:r>
              <a:rPr lang="cs-CZ" dirty="0" err="1" smtClean="0"/>
              <a:t>rendering</a:t>
            </a:r>
            <a:r>
              <a:rPr lang="cs-CZ" dirty="0" smtClean="0"/>
              <a:t> potřebuji rychlé hledání </a:t>
            </a:r>
            <a:r>
              <a:rPr lang="cs-CZ" i="1" dirty="0" smtClean="0"/>
              <a:t>k</a:t>
            </a:r>
            <a:r>
              <a:rPr lang="cs-CZ" dirty="0" smtClean="0"/>
              <a:t> nejbližších fotonů</a:t>
            </a:r>
          </a:p>
          <a:p>
            <a:pPr lvl="1" eaLnBrk="1" hangingPunct="1"/>
            <a:r>
              <a:rPr lang="cs-CZ" b="1" dirty="0" err="1" smtClean="0"/>
              <a:t>kD</a:t>
            </a:r>
            <a:r>
              <a:rPr lang="cs-CZ" b="1" dirty="0" smtClean="0"/>
              <a:t>-strom</a:t>
            </a:r>
            <a:r>
              <a:rPr lang="cs-CZ" dirty="0" smtClean="0"/>
              <a:t> nebo </a:t>
            </a:r>
            <a:r>
              <a:rPr lang="cs-CZ" b="1" dirty="0" smtClean="0"/>
              <a:t>mřížka (</a:t>
            </a:r>
            <a:r>
              <a:rPr lang="cs-CZ" b="1" dirty="0" err="1" smtClean="0"/>
              <a:t>grid</a:t>
            </a:r>
            <a:r>
              <a:rPr lang="cs-CZ" b="1" dirty="0" smtClean="0"/>
              <a:t>)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Odhad radiance z fotonové mapy</a:t>
            </a:r>
            <a:endParaRPr lang="en-US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1319758" y="4221163"/>
          <a:ext cx="5124450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11" name="Equation" r:id="rId3" imgW="2552400" imgH="914400" progId="Equation.3">
                  <p:embed/>
                </p:oleObj>
              </mc:Choice>
              <mc:Fallback>
                <p:oleObj name="Equation" r:id="rId3" imgW="255240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758" y="4221163"/>
                        <a:ext cx="5124450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44850" y="6165850"/>
            <a:ext cx="3343275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obsah kruhové oblasti </a:t>
            </a:r>
            <a:r>
              <a:rPr lang="cs-CZ" sz="22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A</a:t>
            </a:r>
            <a:endParaRPr lang="en-US" sz="22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rot="10800000">
            <a:off x="2897188" y="6021388"/>
            <a:ext cx="347662" cy="3603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00338" y="5975350"/>
            <a:ext cx="431800" cy="15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788244" y="1484784"/>
            <a:ext cx="5880100" cy="2159000"/>
            <a:chOff x="1643063" y="1628775"/>
            <a:chExt cx="5880100" cy="2159000"/>
          </a:xfrm>
        </p:grpSpPr>
        <p:pic>
          <p:nvPicPr>
            <p:cNvPr id="4101" name="Obrázek 3" descr="radianceestimate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43063" y="1628775"/>
              <a:ext cx="5880100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833813" y="2565400"/>
              <a:ext cx="547687" cy="4318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200" dirty="0">
                  <a:solidFill>
                    <a:srgbClr val="C0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ymbol" pitchFamily="18" charset="2"/>
                </a:rPr>
                <a:t>D</a:t>
              </a:r>
              <a:r>
                <a:rPr lang="cs-CZ" sz="2200" dirty="0">
                  <a:solidFill>
                    <a:srgbClr val="C0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A</a:t>
              </a:r>
              <a:endParaRPr lang="en-US" sz="2200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  <p:cxnSp>
        <p:nvCxnSpPr>
          <p:cNvPr id="18" name="Straight Arrow Connector 17"/>
          <p:cNvCxnSpPr>
            <a:stCxn id="20" idx="3"/>
          </p:cNvCxnSpPr>
          <p:nvPr/>
        </p:nvCxnSpPr>
        <p:spPr>
          <a:xfrm>
            <a:off x="2299027" y="3885729"/>
            <a:ext cx="544781" cy="335359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3501008"/>
            <a:ext cx="22990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i="1" dirty="0" smtClean="0">
                <a:solidFill>
                  <a:srgbClr val="00B050"/>
                </a:solidFill>
                <a:latin typeface="+mn-lt"/>
              </a:rPr>
              <a:t>k</a:t>
            </a: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 .. počet fotonů </a:t>
            </a:r>
            <a:br>
              <a:rPr lang="cs-CZ" sz="2200" dirty="0" smtClean="0">
                <a:solidFill>
                  <a:srgbClr val="00B050"/>
                </a:solidFill>
                <a:latin typeface="+mn-lt"/>
              </a:rPr>
            </a:b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v okolí bodu </a:t>
            </a:r>
            <a:r>
              <a:rPr lang="cs-CZ" sz="2200" b="1" dirty="0" smtClean="0">
                <a:solidFill>
                  <a:srgbClr val="00B050"/>
                </a:solidFill>
                <a:latin typeface="+mn-lt"/>
              </a:rPr>
              <a:t>x</a:t>
            </a:r>
            <a:endParaRPr lang="en-US" sz="22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8224" y="3573016"/>
            <a:ext cx="2132315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 smtClean="0">
                <a:solidFill>
                  <a:srgbClr val="0070C0"/>
                </a:solidFill>
                <a:latin typeface="+mn-lt"/>
              </a:rPr>
              <a:t>směr incidence </a:t>
            </a:r>
            <a:br>
              <a:rPr lang="cs-CZ" sz="2200" dirty="0" smtClean="0">
                <a:solidFill>
                  <a:srgbClr val="0070C0"/>
                </a:solidFill>
                <a:latin typeface="+mn-lt"/>
              </a:rPr>
            </a:br>
            <a:r>
              <a:rPr lang="cs-CZ" sz="2200" dirty="0" smtClean="0">
                <a:solidFill>
                  <a:srgbClr val="0070C0"/>
                </a:solidFill>
                <a:latin typeface="+mn-lt"/>
              </a:rPr>
              <a:t>fotonu p</a:t>
            </a:r>
            <a:endParaRPr lang="en-US" sz="22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687069" y="4005064"/>
            <a:ext cx="829147" cy="263351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3768" y="3501008"/>
            <a:ext cx="4176464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Transport světla jako integrál</a:t>
            </a:r>
            <a:endParaRPr 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cs-CZ" b="1" dirty="0" smtClean="0"/>
              <a:t>Cíl: </a:t>
            </a:r>
            <a:r>
              <a:rPr lang="cs-CZ" dirty="0" smtClean="0"/>
              <a:t>místo integrální rovnice chceme formulovat transport světla jako integrál přes cesty:</a:t>
            </a:r>
          </a:p>
        </p:txBody>
      </p:sp>
      <p:graphicFrame>
        <p:nvGraphicFramePr>
          <p:cNvPr id="550914" name="Object 2"/>
          <p:cNvGraphicFramePr>
            <a:graphicFrameLocks noChangeAspect="1"/>
          </p:cNvGraphicFramePr>
          <p:nvPr/>
        </p:nvGraphicFramePr>
        <p:xfrm>
          <a:off x="2749550" y="3645024"/>
          <a:ext cx="36449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15" name="Rovnice" r:id="rId3" imgW="1206360" imgH="291960" progId="Equation.3">
                  <p:embed/>
                </p:oleObj>
              </mc:Choice>
              <mc:Fallback>
                <p:oleObj name="Rovnice" r:id="rId3" imgW="1206360" imgH="291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550" y="3645024"/>
                        <a:ext cx="364490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179512" y="4365104"/>
            <a:ext cx="2592288" cy="1283950"/>
            <a:chOff x="179512" y="4365104"/>
            <a:chExt cx="2592288" cy="1283950"/>
          </a:xfrm>
        </p:grpSpPr>
        <p:sp>
          <p:nvSpPr>
            <p:cNvPr id="7" name="TextBox 6"/>
            <p:cNvSpPr txBox="1"/>
            <p:nvPr/>
          </p:nvSpPr>
          <p:spPr>
            <a:xfrm>
              <a:off x="179512" y="4941168"/>
              <a:ext cx="2521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+mj-lt"/>
                </a:rPr>
                <a:t>Hodnota</a:t>
              </a:r>
              <a:r>
                <a:rPr lang="en-US" sz="2000" dirty="0" smtClean="0">
                  <a:latin typeface="+mj-lt"/>
                </a:rPr>
                <a:t> (“m</a:t>
              </a:r>
              <a:r>
                <a:rPr lang="cs-CZ" sz="2000" dirty="0" err="1" smtClean="0">
                  <a:latin typeface="+mj-lt"/>
                </a:rPr>
                <a:t>ěření</a:t>
              </a:r>
              <a:r>
                <a:rPr lang="cs-CZ" sz="2000" dirty="0" smtClean="0">
                  <a:latin typeface="+mj-lt"/>
                </a:rPr>
                <a:t>“) </a:t>
              </a:r>
              <a:br>
                <a:rPr lang="cs-CZ" sz="2000" dirty="0" smtClean="0">
                  <a:latin typeface="+mj-lt"/>
                </a:rPr>
              </a:br>
              <a:r>
                <a:rPr lang="cs-CZ" sz="2000" dirty="0" smtClean="0">
                  <a:latin typeface="+mj-lt"/>
                </a:rPr>
                <a:t>j-</a:t>
              </a:r>
              <a:r>
                <a:rPr lang="cs-CZ" sz="2000" dirty="0" err="1" smtClean="0">
                  <a:latin typeface="+mj-lt"/>
                </a:rPr>
                <a:t>tého</a:t>
              </a:r>
              <a:r>
                <a:rPr lang="cs-CZ" sz="2000" dirty="0" smtClean="0">
                  <a:latin typeface="+mj-lt"/>
                </a:rPr>
                <a:t> </a:t>
              </a:r>
              <a:r>
                <a:rPr lang="cs-CZ" sz="2000" dirty="0" err="1" smtClean="0">
                  <a:latin typeface="+mj-lt"/>
                </a:rPr>
                <a:t>pixelu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9" name="Straight Arrow Connector 8"/>
            <p:cNvCxnSpPr>
              <a:stCxn id="7" idx="0"/>
            </p:cNvCxnSpPr>
            <p:nvPr/>
          </p:nvCxnSpPr>
          <p:spPr>
            <a:xfrm flipV="1">
              <a:off x="1440434" y="4365104"/>
              <a:ext cx="1331366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411760" y="4509120"/>
            <a:ext cx="4073551" cy="1715998"/>
            <a:chOff x="2411760" y="4509120"/>
            <a:chExt cx="4073551" cy="1715998"/>
          </a:xfrm>
        </p:grpSpPr>
        <p:sp>
          <p:nvSpPr>
            <p:cNvPr id="12" name="TextBox 11"/>
            <p:cNvSpPr txBox="1"/>
            <p:nvPr/>
          </p:nvSpPr>
          <p:spPr>
            <a:xfrm>
              <a:off x="2411760" y="5517232"/>
              <a:ext cx="40735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+mj-lt"/>
                </a:rPr>
                <a:t>Prostor všech světelných cest </a:t>
              </a:r>
            </a:p>
            <a:p>
              <a:r>
                <a:rPr lang="cs-CZ" sz="2000" dirty="0" smtClean="0">
                  <a:latin typeface="+mj-lt"/>
                </a:rPr>
                <a:t>Spojujících zdroj světla s </a:t>
              </a:r>
              <a:r>
                <a:rPr lang="cs-CZ" sz="2000" dirty="0" err="1" smtClean="0">
                  <a:latin typeface="+mj-lt"/>
                </a:rPr>
                <a:t>pixelem</a:t>
              </a:r>
              <a:r>
                <a:rPr lang="cs-CZ" sz="2000" dirty="0" smtClean="0">
                  <a:latin typeface="+mj-lt"/>
                </a:rPr>
                <a:t> </a:t>
              </a:r>
              <a:r>
                <a:rPr lang="cs-CZ" sz="2000" i="1" dirty="0" smtClean="0">
                  <a:latin typeface="+mj-lt"/>
                </a:rPr>
                <a:t>j</a:t>
              </a:r>
              <a:endParaRPr lang="en-US" sz="2000" i="1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H="1" flipV="1">
              <a:off x="3995936" y="4509120"/>
              <a:ext cx="452600" cy="10081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1520" y="2564904"/>
            <a:ext cx="4068743" cy="1152128"/>
            <a:chOff x="251520" y="2564904"/>
            <a:chExt cx="4068743" cy="1152128"/>
          </a:xfrm>
        </p:grpSpPr>
        <p:sp>
          <p:nvSpPr>
            <p:cNvPr id="18" name="TextBox 17"/>
            <p:cNvSpPr txBox="1"/>
            <p:nvPr/>
          </p:nvSpPr>
          <p:spPr>
            <a:xfrm>
              <a:off x="251520" y="2564904"/>
              <a:ext cx="40687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+mj-lt"/>
                </a:rPr>
                <a:t>Příspěvek cesty x k hodnotě </a:t>
              </a:r>
              <a:r>
                <a:rPr lang="cs-CZ" sz="2000" dirty="0" err="1" smtClean="0">
                  <a:latin typeface="+mj-lt"/>
                </a:rPr>
                <a:t>pixelu</a:t>
              </a:r>
              <a:endParaRPr lang="cs-CZ" sz="2000" dirty="0" smtClean="0">
                <a:latin typeface="+mj-lt"/>
              </a:endParaRPr>
            </a:p>
            <a:p>
              <a:r>
                <a:rPr lang="cs-CZ" sz="2000" dirty="0" smtClean="0">
                  <a:latin typeface="+mj-lt"/>
                </a:rPr>
                <a:t>(„</a:t>
              </a:r>
              <a:r>
                <a:rPr lang="cs-CZ" sz="2000" dirty="0" err="1" smtClean="0">
                  <a:latin typeface="+mj-lt"/>
                </a:rPr>
                <a:t>contribution</a:t>
              </a:r>
              <a:r>
                <a:rPr lang="cs-CZ" sz="2000" dirty="0" smtClean="0">
                  <a:latin typeface="+mj-lt"/>
                </a:rPr>
                <a:t> </a:t>
              </a:r>
              <a:r>
                <a:rPr lang="cs-CZ" sz="2000" dirty="0" err="1" smtClean="0">
                  <a:latin typeface="+mj-lt"/>
                </a:rPr>
                <a:t>function</a:t>
              </a:r>
              <a:r>
                <a:rPr lang="cs-CZ" sz="2000" dirty="0" smtClean="0">
                  <a:latin typeface="+mj-lt"/>
                </a:rPr>
                <a:t>)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419872" y="3068960"/>
              <a:ext cx="899318" cy="648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687342" y="2564904"/>
            <a:ext cx="2475644" cy="1296144"/>
            <a:chOff x="5687342" y="2564904"/>
            <a:chExt cx="2475644" cy="1296144"/>
          </a:xfrm>
        </p:grpSpPr>
        <p:sp>
          <p:nvSpPr>
            <p:cNvPr id="11" name="TextBox 10"/>
            <p:cNvSpPr txBox="1"/>
            <p:nvPr/>
          </p:nvSpPr>
          <p:spPr>
            <a:xfrm>
              <a:off x="5979375" y="2564904"/>
              <a:ext cx="21836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+mj-lt"/>
                </a:rPr>
                <a:t>Míra na množině </a:t>
              </a:r>
              <a:br>
                <a:rPr lang="cs-CZ" sz="2000" dirty="0" smtClean="0">
                  <a:latin typeface="+mj-lt"/>
                </a:rPr>
              </a:br>
              <a:r>
                <a:rPr lang="cs-CZ" sz="2000" dirty="0" smtClean="0">
                  <a:latin typeface="+mj-lt"/>
                </a:rPr>
                <a:t>světelných cest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21" name="Straight Arrow Connector 20"/>
            <p:cNvCxnSpPr>
              <a:stCxn id="11" idx="2"/>
            </p:cNvCxnSpPr>
            <p:nvPr/>
          </p:nvCxnSpPr>
          <p:spPr>
            <a:xfrm flipH="1">
              <a:off x="5687342" y="3272790"/>
              <a:ext cx="1383839" cy="5882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Odhad radiance z fotonové mapy</a:t>
            </a: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800" b="1" noProof="1" smtClean="0">
                <a:latin typeface="Courier New" pitchFamily="49" charset="0"/>
              </a:rPr>
              <a:t>RadianceEstimate</a:t>
            </a:r>
            <a:r>
              <a:rPr lang="en-US" sz="1800" noProof="1" smtClean="0">
                <a:latin typeface="Courier New" pitchFamily="49" charset="0"/>
              </a:rPr>
              <a:t>(x, wo):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Color L = (0,0,0);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int</a:t>
            </a:r>
            <a:r>
              <a:rPr lang="en-US" sz="1800" noProof="1" smtClean="0">
                <a:latin typeface="Courier New" pitchFamily="49" charset="0"/>
              </a:rPr>
              <a:t> k = locateNearestPhotons(x, wo, n_max, nearest, r);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solidFill>
                  <a:srgbClr val="6699FF"/>
                </a:solidFill>
                <a:latin typeface="Courier New" pitchFamily="49" charset="0"/>
              </a:rPr>
              <a:t>// ‘nearest’ is an array of k nearest photons to x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solidFill>
                  <a:srgbClr val="6699FF"/>
                </a:solidFill>
                <a:latin typeface="Courier New" pitchFamily="49" charset="0"/>
              </a:rPr>
              <a:t>// r is the distance from x to the farthest of them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if ( k &lt; 5 ) return L;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for</a:t>
            </a:r>
            <a:r>
              <a:rPr lang="en-US" sz="1800" noProof="1" smtClean="0">
                <a:latin typeface="Courier New" pitchFamily="49" charset="0"/>
              </a:rPr>
              <a:t> p = 1 </a:t>
            </a: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to</a:t>
            </a:r>
            <a:r>
              <a:rPr lang="en-US" sz="1800" noProof="1" smtClean="0">
                <a:latin typeface="Courier New" pitchFamily="49" charset="0"/>
              </a:rPr>
              <a:t> k </a:t>
            </a: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do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{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1800" noProof="1" smtClean="0">
                <a:solidFill>
                  <a:srgbClr val="0000FF"/>
                </a:solidFill>
                <a:latin typeface="Courier New" pitchFamily="49" charset="0"/>
              </a:rPr>
              <a:t>if</a:t>
            </a:r>
            <a:r>
              <a:rPr lang="en-US" sz="1800" noProof="1" smtClean="0">
                <a:latin typeface="Courier New" pitchFamily="49" charset="0"/>
              </a:rPr>
              <a:t>( dot ( nearest[p].wi, N) &lt;= 0 ) </a:t>
            </a: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continue</a:t>
            </a:r>
            <a:r>
              <a:rPr lang="en-US" sz="1800" noProof="1" smtClean="0">
                <a:latin typeface="Courier New" pitchFamily="49" charset="0"/>
              </a:rPr>
              <a:t>;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L += fr(x, wo, nearest[p].wi) * nearest[p].flux;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noProof="1" smtClean="0">
                <a:latin typeface="Courier New" pitchFamily="49" charset="0"/>
              </a:rPr>
              <a:t>}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noProof="1" smtClean="0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en-US" sz="1800" noProof="1" smtClean="0">
                <a:latin typeface="Courier New" pitchFamily="49" charset="0"/>
              </a:rPr>
              <a:t> L / (M_PI * r*r);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Odhad radiance – problémy</a:t>
            </a:r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Zahrnutí nesprávných fotonů do odhadu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Nespravný odhad velikost </a:t>
            </a:r>
            <a:r>
              <a:rPr lang="cs-CZ" smtClean="0">
                <a:latin typeface="Symbol" pitchFamily="18" charset="2"/>
              </a:rPr>
              <a:t>D</a:t>
            </a:r>
            <a:r>
              <a:rPr lang="cs-CZ" smtClean="0"/>
              <a:t>A</a:t>
            </a:r>
          </a:p>
          <a:p>
            <a:pPr lvl="1"/>
            <a:r>
              <a:rPr lang="cs-CZ" smtClean="0"/>
              <a:t>stěna, hrana kaustiky</a:t>
            </a:r>
          </a:p>
          <a:p>
            <a:endParaRPr lang="en-US" smtClean="0"/>
          </a:p>
        </p:txBody>
      </p:sp>
      <p:pic>
        <p:nvPicPr>
          <p:cNvPr id="33796" name="Obrázek 6" descr="corn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150" y="2133600"/>
            <a:ext cx="662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804025" y="6119813"/>
            <a:ext cx="23399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pic>
        <p:nvPicPr>
          <p:cNvPr id="33798" name="Obrázek 6" descr="wall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437063"/>
            <a:ext cx="20129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Rychlé hledání nejbližších fotonů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213" y="1600200"/>
            <a:ext cx="8229600" cy="4530725"/>
          </a:xfrm>
        </p:spPr>
        <p:txBody>
          <a:bodyPr/>
          <a:lstStyle/>
          <a:p>
            <a:pPr eaLnBrk="1" hangingPunct="1"/>
            <a:r>
              <a:rPr lang="cs-CZ" smtClean="0"/>
              <a:t>Potřebuji pro odhad radiance z fotonové mapy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Hledání </a:t>
            </a:r>
            <a:r>
              <a:rPr lang="cs-CZ" i="1" smtClean="0"/>
              <a:t>k</a:t>
            </a:r>
            <a:r>
              <a:rPr lang="cs-CZ" smtClean="0"/>
              <a:t> nejbližších fotonů je</a:t>
            </a:r>
          </a:p>
          <a:p>
            <a:pPr eaLnBrk="1" hangingPunct="1"/>
            <a:endParaRPr lang="cs-CZ" smtClean="0"/>
          </a:p>
          <a:p>
            <a:pPr lvl="1" algn="ctr" eaLnBrk="1" hangingPunct="1">
              <a:buFont typeface="Wingdings" pitchFamily="2" charset="2"/>
              <a:buNone/>
            </a:pPr>
            <a:r>
              <a:rPr lang="cs-CZ" i="1" u="sng" smtClean="0"/>
              <a:t>k-</a:t>
            </a:r>
            <a:r>
              <a:rPr lang="en-US" i="1" u="sng" smtClean="0"/>
              <a:t>nearest neighbor search</a:t>
            </a:r>
            <a:r>
              <a:rPr lang="cs-CZ" smtClean="0"/>
              <a:t> (k-NN)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smtClean="0"/>
              <a:t>k</a:t>
            </a:r>
            <a:r>
              <a:rPr lang="cs-CZ" smtClean="0"/>
              <a:t>-D strom – Konstrukce</a:t>
            </a:r>
            <a:br>
              <a:rPr lang="cs-CZ" smtClean="0"/>
            </a:br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Rekurzivní dělení podél osy s maximálním rozsahem</a:t>
            </a:r>
          </a:p>
          <a:p>
            <a:endParaRPr lang="cs-CZ" smtClean="0"/>
          </a:p>
          <a:p>
            <a:r>
              <a:rPr lang="cs-CZ" smtClean="0"/>
              <a:t>Dělení</a:t>
            </a:r>
          </a:p>
          <a:p>
            <a:pPr lvl="1"/>
            <a:r>
              <a:rPr lang="cs-CZ" smtClean="0"/>
              <a:t>Dělící rovina prochází přímo mediánem</a:t>
            </a:r>
          </a:p>
          <a:p>
            <a:pPr lvl="1"/>
            <a:r>
              <a:rPr lang="cs-CZ" smtClean="0"/>
              <a:t>Korespondující uzel stromu obsahuje medián</a:t>
            </a:r>
          </a:p>
          <a:p>
            <a:endParaRPr lang="cs-CZ" smtClean="0"/>
          </a:p>
          <a:p>
            <a:r>
              <a:rPr lang="cs-CZ" smtClean="0"/>
              <a:t>Reprezentace stromu v lineárním poli, potomky fotonu na indexu </a:t>
            </a:r>
            <a:r>
              <a:rPr lang="cs-CZ" i="1" smtClean="0"/>
              <a:t>i</a:t>
            </a:r>
            <a:r>
              <a:rPr lang="cs-CZ" smtClean="0"/>
              <a:t> jsou na indexech 2</a:t>
            </a:r>
            <a:r>
              <a:rPr lang="cs-CZ" i="1" smtClean="0"/>
              <a:t>i</a:t>
            </a:r>
            <a:r>
              <a:rPr lang="cs-CZ" smtClean="0"/>
              <a:t> a 2</a:t>
            </a:r>
            <a:r>
              <a:rPr lang="cs-CZ" i="1" smtClean="0"/>
              <a:t>i</a:t>
            </a:r>
            <a:r>
              <a:rPr lang="cs-CZ" smtClean="0"/>
              <a:t>+1</a:t>
            </a:r>
          </a:p>
          <a:p>
            <a:pPr lvl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smtClean="0"/>
              <a:t>k</a:t>
            </a:r>
            <a:r>
              <a:rPr lang="cs-CZ" smtClean="0"/>
              <a:t>-D strom – Hledání nejbližších sousedů</a:t>
            </a:r>
            <a:br>
              <a:rPr lang="cs-CZ" smtClean="0"/>
            </a:b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Ořezávání průchodu</a:t>
            </a: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cs-CZ" dirty="0" smtClean="0">
                <a:ea typeface="+mn-ea"/>
                <a:cs typeface="+mn-cs"/>
              </a:rPr>
              <a:t>Podle vzdálenosti již nalezeného </a:t>
            </a:r>
            <a:r>
              <a:rPr lang="cs-CZ" i="1" dirty="0" smtClean="0">
                <a:ea typeface="+mn-ea"/>
                <a:cs typeface="+mn-cs"/>
              </a:rPr>
              <a:t>k</a:t>
            </a:r>
            <a:r>
              <a:rPr lang="cs-CZ" dirty="0" smtClean="0">
                <a:ea typeface="+mn-ea"/>
                <a:cs typeface="+mn-cs"/>
              </a:rPr>
              <a:t>-</a:t>
            </a:r>
            <a:r>
              <a:rPr lang="cs-CZ" dirty="0" err="1" smtClean="0">
                <a:ea typeface="+mn-ea"/>
                <a:cs typeface="+mn-cs"/>
              </a:rPr>
              <a:t>tého</a:t>
            </a:r>
            <a:r>
              <a:rPr lang="cs-CZ" dirty="0" smtClean="0">
                <a:ea typeface="+mn-ea"/>
                <a:cs typeface="+mn-cs"/>
              </a:rPr>
              <a:t> nejbližšího fotonu (hledám-li </a:t>
            </a:r>
            <a:r>
              <a:rPr lang="cs-CZ" i="1" dirty="0" smtClean="0">
                <a:ea typeface="+mn-ea"/>
                <a:cs typeface="+mn-cs"/>
              </a:rPr>
              <a:t>k</a:t>
            </a:r>
            <a:r>
              <a:rPr lang="cs-CZ" dirty="0" smtClean="0">
                <a:ea typeface="+mn-ea"/>
                <a:cs typeface="+mn-cs"/>
              </a:rPr>
              <a:t> nejbližších)</a:t>
            </a:r>
          </a:p>
          <a:p>
            <a:pPr lvl="2">
              <a:defRPr/>
            </a:pPr>
            <a:r>
              <a:rPr lang="cs-CZ" dirty="0" smtClean="0"/>
              <a:t>Dosud nalezené fotony se udržují v </a:t>
            </a:r>
            <a:r>
              <a:rPr lang="cs-CZ" dirty="0" err="1" smtClean="0"/>
              <a:t>max</a:t>
            </a:r>
            <a:r>
              <a:rPr lang="cs-CZ" dirty="0" smtClean="0"/>
              <a:t>-haldě</a:t>
            </a: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cs-CZ" dirty="0" smtClean="0">
                <a:ea typeface="+mn-ea"/>
                <a:cs typeface="+mn-cs"/>
              </a:rPr>
              <a:t>Podle daného poloměru vyhledávání </a:t>
            </a:r>
            <a:r>
              <a:rPr lang="cs-CZ" i="1" dirty="0" smtClean="0">
                <a:ea typeface="+mn-ea"/>
                <a:cs typeface="+mn-cs"/>
              </a:rPr>
              <a:t>r</a:t>
            </a:r>
            <a:r>
              <a:rPr lang="cs-CZ" dirty="0" smtClean="0">
                <a:ea typeface="+mn-ea"/>
                <a:cs typeface="+mn-cs"/>
              </a:rPr>
              <a:t> (při hlední uvnitř fixního poloměru – „range query“)</a:t>
            </a: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2: Rendering</a:t>
            </a: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paprsku z kamery </a:t>
            </a:r>
            <a:r>
              <a:rPr lang="en-US" sz="2000" smtClean="0"/>
              <a:t>(distributed ray tracing)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r>
              <a:rPr lang="cs-CZ" sz="2400" smtClean="0"/>
              <a:t>Rekurze nahrazena odhadem radiance z fotonové mapy</a:t>
            </a:r>
          </a:p>
          <a:p>
            <a:pPr lvl="1" eaLnBrk="1" hangingPunct="1"/>
            <a:endParaRPr lang="cs-CZ" sz="2000" smtClean="0"/>
          </a:p>
          <a:p>
            <a:pPr lvl="1" eaLnBrk="1" hangingPunct="1"/>
            <a:r>
              <a:rPr lang="cs-CZ" sz="2400" smtClean="0"/>
              <a:t>Pro ideální zrcadlové plochy se stále používá rekurze jako v klasickém trasování paprsků</a:t>
            </a:r>
          </a:p>
          <a:p>
            <a:pPr lvl="1" eaLnBrk="1" hangingPunct="1"/>
            <a:endParaRPr lang="en-US" sz="240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sp>
        <p:nvSpPr>
          <p:cNvPr id="5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smtClean="0"/>
              <a:t>Odražená radiance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>
                <a:solidFill>
                  <a:srgbClr val="0070C0"/>
                </a:solidFill>
              </a:rPr>
              <a:t>Rozdělení příchozí radiance</a:t>
            </a:r>
          </a:p>
          <a:p>
            <a:pPr eaLnBrk="1" hangingPunct="1"/>
            <a:endParaRPr lang="cs-CZ" smtClean="0">
              <a:solidFill>
                <a:srgbClr val="C00000"/>
              </a:solidFill>
            </a:endParaRPr>
          </a:p>
          <a:p>
            <a:pPr eaLnBrk="1" hangingPunct="1"/>
            <a:endParaRPr lang="cs-CZ" smtClean="0">
              <a:solidFill>
                <a:srgbClr val="C00000"/>
              </a:solidFill>
            </a:endParaRPr>
          </a:p>
          <a:p>
            <a:pPr eaLnBrk="1" hangingPunct="1"/>
            <a:r>
              <a:rPr lang="cs-CZ" smtClean="0">
                <a:solidFill>
                  <a:srgbClr val="C00000"/>
                </a:solidFill>
              </a:rPr>
              <a:t>Rozdělení BRDF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673225" y="2133600"/>
          <a:ext cx="55784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2" name="Equation" r:id="rId3" imgW="2831760" imgH="368280" progId="Equation.3">
                  <p:embed/>
                </p:oleObj>
              </mc:Choice>
              <mc:Fallback>
                <p:oleObj name="Equation" r:id="rId3" imgW="2831760" imgH="3682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225" y="2133600"/>
                        <a:ext cx="55784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258888" y="4797425"/>
          <a:ext cx="1801812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3" name="Equation" r:id="rId5" imgW="914400" imgH="241200" progId="Equation.3">
                  <p:embed/>
                </p:oleObj>
              </mc:Choice>
              <mc:Fallback>
                <p:oleObj name="Equation" r:id="rId5" imgW="9144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797425"/>
                        <a:ext cx="1801812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343400" y="2636838"/>
            <a:ext cx="15843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236663" y="3548063"/>
          <a:ext cx="23272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4" name="Equation" r:id="rId7" imgW="1180800" imgH="241200" progId="Equation.3">
                  <p:embed/>
                </p:oleObj>
              </mc:Choice>
              <mc:Fallback>
                <p:oleObj name="Equation" r:id="rId7" imgW="118080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663" y="3548063"/>
                        <a:ext cx="232727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348038" y="2636838"/>
            <a:ext cx="863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08625" y="3357563"/>
            <a:ext cx="1584325" cy="10080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70C0"/>
                </a:solidFill>
              </a:rPr>
              <a:t>přímé osvětlení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8625" y="4437063"/>
            <a:ext cx="1584325" cy="10080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kaustiky</a:t>
            </a:r>
          </a:p>
          <a:p>
            <a:pPr algn="ctr">
              <a:defRPr/>
            </a:pPr>
            <a:r>
              <a:rPr lang="cs-CZ" b="1" dirty="0"/>
              <a:t>(PM)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5508625" y="5516563"/>
            <a:ext cx="1584325" cy="10080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difúzní nepřímé</a:t>
            </a:r>
          </a:p>
          <a:p>
            <a:pPr algn="ctr">
              <a:defRPr/>
            </a:pPr>
            <a:r>
              <a:rPr lang="cs-CZ" b="1" dirty="0"/>
              <a:t>(</a:t>
            </a:r>
            <a:r>
              <a:rPr lang="en-US" b="1" dirty="0"/>
              <a:t>FG +</a:t>
            </a:r>
            <a:r>
              <a:rPr lang="cs-CZ" b="1" dirty="0"/>
              <a:t>PM)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003800" y="4391025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03800" y="5478463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03800" y="3284538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03800" y="6572250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007225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305425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644900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6061075" y="2870200"/>
          <a:ext cx="52705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5" name="Equation" r:id="rId9" imgW="266400" imgH="241200" progId="Equation.3">
                  <p:embed/>
                </p:oleObj>
              </mc:Choice>
              <mc:Fallback>
                <p:oleObj name="Equation" r:id="rId9" imgW="2664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075" y="2870200"/>
                        <a:ext cx="527050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7669213" y="2870200"/>
          <a:ext cx="50165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6" name="Equation" r:id="rId11" imgW="253800" imgH="241200" progId="Equation.3">
                  <p:embed/>
                </p:oleObj>
              </mc:Choice>
              <mc:Fallback>
                <p:oleObj name="Equation" r:id="rId11" imgW="25380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9213" y="2870200"/>
                        <a:ext cx="501650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003800" y="3600450"/>
          <a:ext cx="47466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7" name="Equation" r:id="rId13" imgW="241200" imgH="241200" progId="Equation.3">
                  <p:embed/>
                </p:oleObj>
              </mc:Choice>
              <mc:Fallback>
                <p:oleObj name="Equation" r:id="rId13" imgW="241200" imgH="241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600450"/>
                        <a:ext cx="474663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5003800" y="4681538"/>
          <a:ext cx="4508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8" name="Equation" r:id="rId15" imgW="228600" imgH="241200" progId="Equation.3">
                  <p:embed/>
                </p:oleObj>
              </mc:Choice>
              <mc:Fallback>
                <p:oleObj name="Equation" r:id="rId15" imgW="22860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681538"/>
                        <a:ext cx="45085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5003800" y="5805488"/>
          <a:ext cx="4254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9" name="Equation" r:id="rId17" imgW="215640" imgH="241200" progId="Equation.3">
                  <p:embed/>
                </p:oleObj>
              </mc:Choice>
              <mc:Fallback>
                <p:oleObj name="Equation" r:id="rId17" imgW="215640" imgH="24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5805488"/>
                        <a:ext cx="42545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5003800" y="2924175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190875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164388" y="3357563"/>
            <a:ext cx="1584325" cy="31670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70C0"/>
                </a:solidFill>
              </a:rPr>
              <a:t>ideální zrcadlové odrazy/lomy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27313" y="5949950"/>
            <a:ext cx="22812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PM … photon map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FG … final </a:t>
            </a:r>
            <a:r>
              <a:rPr lang="en-US" dirty="0" err="1">
                <a:latin typeface="+mn-lt"/>
              </a:rPr>
              <a:t>gahtering</a:t>
            </a:r>
            <a:endParaRPr lang="en-US" dirty="0">
              <a:latin typeface="+mn-lt"/>
            </a:endParaRPr>
          </a:p>
        </p:txBody>
      </p:sp>
      <p:sp>
        <p:nvSpPr>
          <p:cNvPr id="28" name="Zástupný symbol pro číslo snímku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dirty="0" smtClean="0"/>
              <a:t>Bez použití fotonových map</a:t>
            </a:r>
          </a:p>
          <a:p>
            <a:pPr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Přímé osvětlení</a:t>
            </a:r>
          </a:p>
          <a:p>
            <a:pPr lvl="2" eaLnBrk="1" hangingPunct="1"/>
            <a:r>
              <a:rPr lang="cs-CZ" dirty="0" smtClean="0"/>
              <a:t>Jako obyčejně: vzorkování světel + stínové paprsky</a:t>
            </a:r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Ideální zrcadlové odrazy / lomy</a:t>
            </a:r>
          </a:p>
          <a:p>
            <a:pPr lvl="2" eaLnBrk="1" hangingPunct="1"/>
            <a:r>
              <a:rPr lang="cs-CZ" dirty="0" smtClean="0"/>
              <a:t>Jako obyčejně: deterministické sekundární paprsky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S použitím fotonových map</a:t>
            </a:r>
          </a:p>
          <a:p>
            <a:pPr lvl="1" eaLnBrk="1" hangingPunct="1"/>
            <a:r>
              <a:rPr lang="cs-CZ" dirty="0" smtClean="0"/>
              <a:t>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 cstate="print"/>
          <a:srcRect r="5165" b="7999"/>
          <a:stretch>
            <a:fillRect/>
          </a:stretch>
        </p:blipFill>
        <p:spPr bwMode="auto">
          <a:xfrm>
            <a:off x="3276600" y="3525838"/>
            <a:ext cx="56880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smtClean="0"/>
              <a:t>S použitím fotonových map</a:t>
            </a:r>
          </a:p>
          <a:p>
            <a:pPr lvl="1" eaLnBrk="1" hangingPunct="1"/>
            <a:r>
              <a:rPr lang="cs-CZ" smtClean="0"/>
              <a:t>Kaustiky</a:t>
            </a:r>
          </a:p>
          <a:p>
            <a:pPr lvl="2" eaLnBrk="1" hangingPunct="1"/>
            <a:r>
              <a:rPr lang="cs-CZ" smtClean="0"/>
              <a:t>Odhad radiance z </a:t>
            </a:r>
            <a:r>
              <a:rPr lang="cs-CZ" i="1" u="sng" smtClean="0"/>
              <a:t>fotonové mapy kaustik</a:t>
            </a:r>
          </a:p>
          <a:p>
            <a:pPr lvl="1" eaLnBrk="1" hangingPunct="1"/>
            <a:r>
              <a:rPr lang="cs-CZ" smtClean="0"/>
              <a:t>Nepřímé osvětlení na difúzních a mírně lesklých plochách</a:t>
            </a:r>
          </a:p>
          <a:p>
            <a:pPr lvl="2" eaLnBrk="1" hangingPunct="1"/>
            <a:r>
              <a:rPr lang="cs-CZ" smtClean="0"/>
              <a:t>Final gathering ...</a:t>
            </a:r>
          </a:p>
          <a:p>
            <a:pPr eaLnBrk="1" hangingPunct="1"/>
            <a:endParaRPr lang="cs-CZ" i="1" u="sng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Final gathering</a:t>
            </a:r>
            <a:r>
              <a:rPr lang="en-US" smtClean="0"/>
              <a:t> (FG)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 cstate="print"/>
          <a:srcRect r="5165" b="7999"/>
          <a:stretch>
            <a:fillRect/>
          </a:stretch>
        </p:blipFill>
        <p:spPr bwMode="auto">
          <a:xfrm>
            <a:off x="3276600" y="3525838"/>
            <a:ext cx="56880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435975" cy="5005387"/>
          </a:xfrm>
        </p:spPr>
        <p:txBody>
          <a:bodyPr/>
          <a:lstStyle/>
          <a:p>
            <a:pPr eaLnBrk="1" hangingPunct="1"/>
            <a:r>
              <a:rPr lang="cs-CZ" smtClean="0"/>
              <a:t>Nepřímé osvětlení na difúzních a mírně lesklých plochách</a:t>
            </a:r>
            <a:endParaRPr lang="en-US" b="1" u="sng" smtClean="0"/>
          </a:p>
          <a:p>
            <a:pPr eaLnBrk="1" hangingPunct="1"/>
            <a:r>
              <a:rPr lang="cs-CZ" smtClean="0"/>
              <a:t>Jedna úroveň rekurze pomocí trasování rozprostřených paprsků (distribution ray tracing)</a:t>
            </a:r>
          </a:p>
          <a:p>
            <a:pPr eaLnBrk="1" hangingPunct="1"/>
            <a:r>
              <a:rPr lang="cs-CZ" smtClean="0"/>
              <a:t>Pro průsečíky sekundárních paprsků použij odhad radiance z </a:t>
            </a:r>
            <a:r>
              <a:rPr lang="cs-CZ" i="1" u="sng" smtClean="0"/>
              <a:t>globální fotonové mapy</a:t>
            </a:r>
          </a:p>
          <a:p>
            <a:pPr lvl="1" eaLnBrk="1" hangingPunct="1"/>
            <a:r>
              <a:rPr lang="cs-CZ" smtClean="0"/>
              <a:t>Není potřeba explicitně </a:t>
            </a:r>
            <a:br>
              <a:rPr lang="cs-CZ" smtClean="0"/>
            </a:br>
            <a:r>
              <a:rPr lang="cs-CZ" smtClean="0"/>
              <a:t>počítat přímé osvětlení </a:t>
            </a:r>
            <a:br>
              <a:rPr lang="cs-CZ" smtClean="0"/>
            </a:br>
            <a:r>
              <a:rPr lang="cs-CZ" smtClean="0"/>
              <a:t>( je obsaženo v </a:t>
            </a:r>
            <a:br>
              <a:rPr lang="cs-CZ" smtClean="0"/>
            </a:br>
            <a:r>
              <a:rPr lang="cs-CZ" smtClean="0"/>
              <a:t>globální mapě )</a:t>
            </a:r>
            <a:endParaRPr lang="en-US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Aplikace integrálu přes cesty</a:t>
            </a:r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042988" y="3141663"/>
            <a:ext cx="7778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latin typeface="+mn-lt"/>
              </a:rPr>
              <a:t>Odhad integrálu pomocí klasických </a:t>
            </a:r>
            <a:r>
              <a:rPr lang="cs-CZ" sz="2400" dirty="0" err="1">
                <a:latin typeface="+mn-lt"/>
              </a:rPr>
              <a:t>Monte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Carlo</a:t>
            </a:r>
            <a:r>
              <a:rPr lang="cs-CZ" sz="2400" dirty="0">
                <a:latin typeface="+mn-lt"/>
              </a:rPr>
              <a:t> metod:</a:t>
            </a:r>
            <a:endParaRPr lang="en-US" sz="2400" dirty="0">
              <a:latin typeface="+mn-lt"/>
            </a:endParaRP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716338"/>
            <a:ext cx="2009775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1042988" y="4797425"/>
            <a:ext cx="7103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+mn-lt"/>
              </a:rPr>
              <a:t>Hustota pravděpodobnosti cesty závisí na způsobu </a:t>
            </a:r>
            <a:br>
              <a:rPr lang="cs-CZ" sz="2400" dirty="0" smtClean="0">
                <a:latin typeface="+mn-lt"/>
              </a:rPr>
            </a:br>
            <a:r>
              <a:rPr lang="cs-CZ" sz="2400" dirty="0" smtClean="0">
                <a:latin typeface="+mn-lt"/>
              </a:rPr>
              <a:t>generování (od světla vs. od kamery)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558082" name="Object 2"/>
          <p:cNvGraphicFramePr>
            <a:graphicFrameLocks noChangeAspect="1"/>
          </p:cNvGraphicFramePr>
          <p:nvPr/>
        </p:nvGraphicFramePr>
        <p:xfrm>
          <a:off x="2749550" y="1906215"/>
          <a:ext cx="36449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83" name="Rovnice" r:id="rId4" imgW="1206360" imgH="291960" progId="Equation.3">
                  <p:embed/>
                </p:oleObj>
              </mc:Choice>
              <mc:Fallback>
                <p:oleObj name="Rovnice" r:id="rId4" imgW="1206360" imgH="291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550" y="1906215"/>
                        <a:ext cx="364490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Proč potřebujeme final gathering?</a:t>
            </a:r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584700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5300663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673600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702175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779963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5102225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938713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629275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5137150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572000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584700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938713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718175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1331913" y="4054475"/>
            <a:ext cx="186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použití</a:t>
            </a: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4054475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534025" y="4451350"/>
            <a:ext cx="2281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paprsků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9750" y="6092825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</a:rPr>
              <a:t>informace </a:t>
            </a:r>
            <a:r>
              <a:rPr lang="cs-CZ" sz="2000" dirty="0">
                <a:latin typeface="+mn-lt"/>
              </a:rPr>
              <a:t>v globální mapě příliš nepřesná</a:t>
            </a:r>
            <a:endParaRPr lang="en-US" sz="20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725" y="6092825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latin typeface="+mn-lt"/>
              </a:rPr>
              <a:t>nepřesnost v globální mapě se „zprůměruje“</a:t>
            </a:r>
            <a:endParaRPr lang="en-US" sz="2000" dirty="0">
              <a:latin typeface="+mn-lt"/>
            </a:endParaRPr>
          </a:p>
        </p:txBody>
      </p:sp>
      <p:sp>
        <p:nvSpPr>
          <p:cNvPr id="36" name="Zástupný symbol pro číslo snímku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37" name="Zástupný symbol pro zápatí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Proč nepotřebujeme final gathering pro kaustiky?</a:t>
            </a:r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= zaostření světla =&gt; dostatečná hustota fotonů</a:t>
            </a:r>
            <a:br>
              <a:rPr lang="cs-CZ" dirty="0" smtClean="0"/>
            </a:br>
            <a:r>
              <a:rPr lang="cs-CZ" dirty="0" smtClean="0"/>
              <a:t>(pozor, jde pouze o heuristiku – nemusí vždy platit)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430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541860"/>
            <a:ext cx="55245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Možnosti urychlení final gatheringu</a:t>
            </a:r>
            <a:endParaRPr 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dirty="0" err="1" smtClean="0"/>
              <a:t>Irradiance</a:t>
            </a:r>
            <a:r>
              <a:rPr lang="cs-CZ" b="1" dirty="0" smtClean="0"/>
              <a:t> </a:t>
            </a:r>
            <a:r>
              <a:rPr lang="cs-CZ" b="1" dirty="0" err="1" smtClean="0"/>
              <a:t>caching</a:t>
            </a:r>
            <a:r>
              <a:rPr lang="cs-CZ" dirty="0" smtClean="0"/>
              <a:t> (příště)</a:t>
            </a:r>
            <a:endParaRPr lang="en-US" dirty="0" smtClean="0"/>
          </a:p>
        </p:txBody>
      </p:sp>
      <p:pic>
        <p:nvPicPr>
          <p:cNvPr id="44036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420938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Možnosti urychlení final gatheringu</a:t>
            </a:r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 startAt="2"/>
            </a:pPr>
            <a:r>
              <a:rPr lang="cs-CZ" b="1" dirty="0" err="1" smtClean="0"/>
              <a:t>Předvýpočet</a:t>
            </a:r>
            <a:r>
              <a:rPr lang="cs-CZ" b="1" dirty="0" smtClean="0"/>
              <a:t> radiance na pozici fotonů</a:t>
            </a:r>
          </a:p>
          <a:p>
            <a:pPr marL="784225" lvl="1" indent="-457200" eaLnBrk="1" hangingPunct="1"/>
            <a:r>
              <a:rPr lang="cs-CZ" dirty="0" smtClean="0"/>
              <a:t>Po rozmístění všech fotonů (fáze 1) se vybere podmnožina fotonů, na jejich pozicích se provede odhad radiance z fotonové mapy a výsledek se uloží do  separátního </a:t>
            </a:r>
            <a:r>
              <a:rPr lang="cs-CZ" dirty="0" err="1" smtClean="0"/>
              <a:t>kd</a:t>
            </a:r>
            <a:r>
              <a:rPr lang="cs-CZ" dirty="0" smtClean="0"/>
              <a:t>-stromu.</a:t>
            </a:r>
          </a:p>
          <a:p>
            <a:pPr marL="784225" lvl="1" indent="-457200" eaLnBrk="1" hangingPunct="1"/>
            <a:endParaRPr lang="cs-CZ" dirty="0" smtClean="0"/>
          </a:p>
          <a:p>
            <a:pPr marL="784225" lvl="1" indent="-457200" eaLnBrk="1" hangingPunct="1"/>
            <a:r>
              <a:rPr lang="cs-CZ" dirty="0" smtClean="0"/>
              <a:t>Při </a:t>
            </a:r>
            <a:r>
              <a:rPr lang="cs-CZ" dirty="0" err="1" smtClean="0"/>
              <a:t>renderingu</a:t>
            </a:r>
            <a:r>
              <a:rPr lang="cs-CZ" dirty="0" smtClean="0"/>
              <a:t> se pro sekundární paprsky z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gatheringu</a:t>
            </a:r>
            <a:r>
              <a:rPr lang="cs-CZ" dirty="0" smtClean="0"/>
              <a:t> </a:t>
            </a:r>
            <a:r>
              <a:rPr lang="cs-CZ" b="1" dirty="0" smtClean="0"/>
              <a:t>nemusí provádět k-NN</a:t>
            </a:r>
            <a:r>
              <a:rPr lang="cs-CZ" dirty="0" smtClean="0"/>
              <a:t> dotaz do fotonové mapy =</a:t>
            </a:r>
            <a:r>
              <a:rPr lang="en-US" dirty="0" smtClean="0"/>
              <a:t>&gt;</a:t>
            </a:r>
            <a:r>
              <a:rPr lang="cs-CZ" dirty="0" smtClean="0"/>
              <a:t> stačí pouze najít jeden nejbližší záznam s </a:t>
            </a:r>
            <a:r>
              <a:rPr lang="cs-CZ" dirty="0" err="1" smtClean="0"/>
              <a:t>předpočítanou</a:t>
            </a:r>
            <a:r>
              <a:rPr lang="cs-CZ" dirty="0" smtClean="0"/>
              <a:t> radiancí</a:t>
            </a:r>
          </a:p>
          <a:p>
            <a:pPr marL="784225" lvl="1" indent="-457200" eaLnBrk="1" hangingPunct="1"/>
            <a:endParaRPr lang="cs-CZ" dirty="0" smtClean="0"/>
          </a:p>
          <a:p>
            <a:pPr marL="784225" lvl="1" indent="-457200" eaLnBrk="1" hangingPunct="1"/>
            <a:r>
              <a:rPr lang="cs-CZ" dirty="0" smtClean="0"/>
              <a:t>Funguje pouze pro dotaz do fotonové mapy na difúzní ploše </a:t>
            </a:r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Výsledky</a:t>
            </a: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90725"/>
            <a:ext cx="2735262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989138"/>
            <a:ext cx="27241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990725"/>
            <a:ext cx="27368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395288" y="4221163"/>
            <a:ext cx="28813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osvětlení (21</a:t>
            </a:r>
            <a:r>
              <a:rPr lang="en-US" sz="2200" dirty="0">
                <a:latin typeface="+mn-lt"/>
              </a:rPr>
              <a:t> </a:t>
            </a:r>
            <a:r>
              <a:rPr lang="cs-CZ" sz="2200" dirty="0">
                <a:latin typeface="+mn-lt"/>
              </a:rPr>
              <a:t>s)</a:t>
            </a:r>
            <a:endParaRPr lang="en-US" sz="2200" dirty="0">
              <a:latin typeface="+mn-lt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3714750" y="4244975"/>
            <a:ext cx="2009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kaustiky (45 s)</a:t>
            </a:r>
            <a:endParaRPr lang="en-US" sz="2200" dirty="0">
              <a:latin typeface="+mn-lt"/>
            </a:endParaRPr>
          </a:p>
        </p:txBody>
      </p:sp>
      <p:sp>
        <p:nvSpPr>
          <p:cNvPr id="355337" name="Text Box 9"/>
          <p:cNvSpPr txBox="1">
            <a:spLocks noChangeArrowheads="1"/>
          </p:cNvSpPr>
          <p:nvPr/>
        </p:nvSpPr>
        <p:spPr bwMode="auto">
          <a:xfrm>
            <a:off x="6875463" y="4244975"/>
            <a:ext cx="12906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GI (66 s)</a:t>
            </a:r>
            <a:endParaRPr lang="en-US" sz="2200" dirty="0">
              <a:latin typeface="+mn-lt"/>
            </a:endParaRPr>
          </a:p>
        </p:txBody>
      </p:sp>
      <p:sp>
        <p:nvSpPr>
          <p:cNvPr id="355338" name="Text Box 10"/>
          <p:cNvSpPr txBox="1">
            <a:spLocks noChangeArrowheads="1"/>
          </p:cNvSpPr>
          <p:nvPr/>
        </p:nvSpPr>
        <p:spPr bwMode="auto">
          <a:xfrm>
            <a:off x="6670675" y="4799013"/>
            <a:ext cx="1862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200 000 fotonů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v globální mapě</a:t>
            </a:r>
          </a:p>
        </p:txBody>
      </p:sp>
      <p:sp>
        <p:nvSpPr>
          <p:cNvPr id="355339" name="Text Box 11"/>
          <p:cNvSpPr txBox="1">
            <a:spLocks noChangeArrowheads="1"/>
          </p:cNvSpPr>
          <p:nvPr/>
        </p:nvSpPr>
        <p:spPr bwMode="auto">
          <a:xfrm>
            <a:off x="3859213" y="4799013"/>
            <a:ext cx="1720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50 000 fotonů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v mapě kaustik</a:t>
            </a:r>
          </a:p>
        </p:txBody>
      </p:sp>
      <p:sp>
        <p:nvSpPr>
          <p:cNvPr id="355340" name="Text Box 12"/>
          <p:cNvSpPr txBox="1">
            <a:spLocks noChangeArrowheads="1"/>
          </p:cNvSpPr>
          <p:nvPr/>
        </p:nvSpPr>
        <p:spPr bwMode="auto">
          <a:xfrm>
            <a:off x="611188" y="4797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cs-CZ">
              <a:latin typeface="+mn-lt"/>
            </a:endParaRP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 čem vynikají fotonové mapy?</a:t>
            </a:r>
            <a:endParaRPr lang="en-US" smtClean="0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59" name="Rovnice" r:id="rId3" imgW="114120" imgH="215640" progId="Equation.3">
                  <p:embed/>
                </p:oleObj>
              </mc:Choice>
              <mc:Fallback>
                <p:oleObj name="Rovnice" r:id="rId3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Zástupný symbol pro obsah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71500" indent="-514350" eaLnBrk="1" hangingPunct="1"/>
            <a:r>
              <a:rPr lang="cs-CZ" dirty="0" smtClean="0"/>
              <a:t>Kaustiky </a:t>
            </a:r>
            <a:endParaRPr lang="en-US" dirty="0" smtClean="0"/>
          </a:p>
          <a:p>
            <a:pPr marL="571500" indent="-514350" eaLnBrk="1" hangingPunct="1"/>
            <a:r>
              <a:rPr lang="cs-CZ" b="1" dirty="0" smtClean="0"/>
              <a:t>SDS cesty </a:t>
            </a:r>
            <a:r>
              <a:rPr lang="cs-CZ" dirty="0" smtClean="0"/>
              <a:t>(světlo na dně bazénu)</a:t>
            </a:r>
            <a:endParaRPr lang="en-US" dirty="0" smtClean="0"/>
          </a:p>
          <a:p>
            <a:pPr marL="971550" lvl="1" indent="-514350" eaLnBrk="1" hangingPunct="1"/>
            <a:r>
              <a:rPr lang="cs-CZ" dirty="0" smtClean="0"/>
              <a:t>Klasické MC </a:t>
            </a:r>
            <a:r>
              <a:rPr lang="cs-CZ" dirty="0" err="1" smtClean="0"/>
              <a:t>algorimy</a:t>
            </a:r>
            <a:r>
              <a:rPr lang="cs-CZ" dirty="0" smtClean="0"/>
              <a:t> nefungují </a:t>
            </a:r>
            <a:r>
              <a:rPr lang="en-US" dirty="0" smtClean="0"/>
              <a:t>(path tracing, bidirectional path tracing, metropolis light transport)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6149" name="Obrázek 4" descr="lamp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3284538"/>
            <a:ext cx="700087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ovéPole 6"/>
          <p:cNvSpPr txBox="1">
            <a:spLocks noChangeArrowheads="1"/>
          </p:cNvSpPr>
          <p:nvPr/>
        </p:nvSpPr>
        <p:spPr bwMode="auto">
          <a:xfrm rot="16200000">
            <a:off x="7897813" y="4810125"/>
            <a:ext cx="2122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Hachisuka et al.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SDS</a:t>
            </a:r>
            <a:r>
              <a:rPr lang="cs-CZ" smtClean="0"/>
              <a:t> cesty – dno bazénu</a:t>
            </a:r>
            <a:endParaRPr lang="en-US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683" name="Rovnice" r:id="rId4" imgW="114120" imgH="215640" progId="Equation.3">
                  <p:embed/>
                </p:oleObj>
              </mc:Choice>
              <mc:Fallback>
                <p:oleObj name="Rovnice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Lze rozšířit na přenos světla v médiu</a:t>
            </a:r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38163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319587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3644900"/>
            <a:ext cx="32305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135688" y="5326063"/>
            <a:ext cx="234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Henrik Wann Jensen</a:t>
            </a:r>
            <a:endParaRPr lang="en-US" dirty="0">
              <a:latin typeface="+mn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… a na rozptyl světla pod povrchem</a:t>
            </a:r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046163"/>
            <a:ext cx="58261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Praktické nedostatky fotonových map</a:t>
            </a:r>
            <a:endParaRPr 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Algoritmus nefunguje dobře na lesklých plochách</a:t>
            </a:r>
            <a:endParaRPr lang="en-US" smtClean="0"/>
          </a:p>
        </p:txBody>
      </p:sp>
      <p:pic>
        <p:nvPicPr>
          <p:cNvPr id="4" name="Obrázek 4" descr="C:\!SGI\vyuka\2009-zima\kitchen-p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05038"/>
            <a:ext cx="46085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5" descr="C:\!SGI\vyuka\2009-zima\kitchen-our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363" y="3789363"/>
            <a:ext cx="383381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4629" y="5363924"/>
            <a:ext cx="170110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fotonové mapy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1133" y="6309320"/>
            <a:ext cx="11384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reference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Vzorkovací strategie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7" name="Picture 2" descr="D:\Teksten\agibook-slides\7\7-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405979"/>
            <a:ext cx="7848600" cy="47593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6200000">
            <a:off x="6345478" y="3409919"/>
            <a:ext cx="52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</a:t>
            </a:r>
            <a:r>
              <a:rPr lang="cs-CZ" dirty="0" err="1" smtClean="0">
                <a:latin typeface="+mj-lt"/>
              </a:rPr>
              <a:t>Dutre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et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al</a:t>
            </a:r>
            <a:r>
              <a:rPr lang="cs-CZ" dirty="0" smtClean="0">
                <a:latin typeface="+mj-lt"/>
              </a:rPr>
              <a:t>. </a:t>
            </a:r>
            <a:r>
              <a:rPr lang="cs-CZ" dirty="0" err="1" smtClean="0">
                <a:latin typeface="+mj-lt"/>
              </a:rPr>
              <a:t>Advanced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Global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Illumination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Praktické nedostatky fotonových map</a:t>
            </a:r>
            <a:endParaRPr lang="en-US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Algoritmus nefunguje dobře na lesklých plochách</a:t>
            </a:r>
          </a:p>
          <a:p>
            <a:endParaRPr lang="cs-CZ" dirty="0" smtClean="0"/>
          </a:p>
          <a:p>
            <a:r>
              <a:rPr lang="cs-CZ" dirty="0" smtClean="0"/>
              <a:t>Co je špatně?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Odhad radiance</a:t>
            </a:r>
            <a:r>
              <a:rPr lang="cs-CZ" dirty="0" smtClean="0"/>
              <a:t> z fotonové mapy na lesklé ploše trpí </a:t>
            </a:r>
            <a:r>
              <a:rPr lang="cs-CZ" b="1" dirty="0" smtClean="0"/>
              <a:t>vysokým rozptylem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Sekundární paprsky z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gatheringu</a:t>
            </a:r>
            <a:r>
              <a:rPr lang="cs-CZ" dirty="0" smtClean="0"/>
              <a:t> na lesklé ploše často dopadnou do podobného místa ve scéně =&gt; korelované výsledky odhadu radiance =&gt; vidíme “odraz” fotonové mapy (včetně všech nepřesností, které obsahuje)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Teoretické nedostatky fotonových map</a:t>
            </a:r>
            <a:endParaRPr lang="en-US" smtClean="0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07" name="Rovnice" r:id="rId3" imgW="114120" imgH="215640" progId="Equation.3">
                  <p:embed/>
                </p:oleObj>
              </mc:Choice>
              <mc:Fallback>
                <p:oleObj name="Rovnice" r:id="rId3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Zástupný symbol pro obsah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71500" indent="-514350"/>
            <a:r>
              <a:rPr lang="cs-CZ" smtClean="0"/>
              <a:t>Výsledek </a:t>
            </a:r>
            <a:r>
              <a:rPr lang="cs-CZ" b="1" smtClean="0"/>
              <a:t>není nestranný</a:t>
            </a:r>
            <a:endParaRPr lang="cs-CZ" smtClean="0"/>
          </a:p>
          <a:p>
            <a:pPr marL="898525" lvl="1" indent="-514350"/>
            <a:r>
              <a:rPr lang="cs-CZ" smtClean="0"/>
              <a:t>obsahuje systematickmou chybu</a:t>
            </a:r>
          </a:p>
          <a:p>
            <a:pPr marL="571500" indent="-514350"/>
            <a:endParaRPr lang="cs-CZ" smtClean="0"/>
          </a:p>
          <a:p>
            <a:pPr marL="571500" indent="-514350"/>
            <a:r>
              <a:rPr lang="cs-CZ" smtClean="0"/>
              <a:t>Výsledek je </a:t>
            </a:r>
            <a:r>
              <a:rPr lang="cs-CZ" b="1" smtClean="0"/>
              <a:t>konzistentní</a:t>
            </a:r>
          </a:p>
          <a:p>
            <a:pPr marL="898525" lvl="1" indent="-514350"/>
            <a:r>
              <a:rPr lang="cs-CZ" smtClean="0"/>
              <a:t>Konverguje pro nekonečný počet fotonů</a:t>
            </a:r>
          </a:p>
          <a:p>
            <a:pPr marL="898525" lvl="1" indent="-514350"/>
            <a:r>
              <a:rPr lang="cs-CZ" smtClean="0"/>
              <a:t>Toho ale </a:t>
            </a:r>
            <a:r>
              <a:rPr lang="en-US" smtClean="0"/>
              <a:t>prakticky </a:t>
            </a:r>
            <a:r>
              <a:rPr lang="cs-CZ" smtClean="0"/>
              <a:t>není možné dosáhnout z důvodu omezené velikosti paměti</a:t>
            </a:r>
          </a:p>
          <a:p>
            <a:pPr marL="898525" lvl="1" indent="-514350"/>
            <a:r>
              <a:rPr lang="cs-CZ" smtClean="0"/>
              <a:t>Řešení: </a:t>
            </a:r>
            <a:r>
              <a:rPr lang="cs-CZ" b="1" smtClean="0"/>
              <a:t>progressive photon mapping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C4CA8B-535A-48A3-87EE-88E9F7FD9E2D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Progresivní fotonové mapy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Rendering</a:t>
            </a:r>
            <a:r>
              <a:rPr lang="cs-CZ" dirty="0" smtClean="0"/>
              <a:t> v iteracích</a:t>
            </a:r>
          </a:p>
          <a:p>
            <a:endParaRPr lang="cs-CZ" dirty="0" smtClean="0"/>
          </a:p>
          <a:p>
            <a:r>
              <a:rPr lang="cs-CZ" dirty="0" smtClean="0"/>
              <a:t>V každé iteraci </a:t>
            </a:r>
            <a:r>
              <a:rPr lang="cs-CZ" b="1" dirty="0" smtClean="0"/>
              <a:t>zmenšení poloměru hledání nejbližších</a:t>
            </a:r>
            <a:r>
              <a:rPr lang="cs-CZ" dirty="0" smtClean="0"/>
              <a:t> fotonů tak, aby: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Celkový </a:t>
            </a:r>
            <a:r>
              <a:rPr lang="cs-CZ" b="1" dirty="0" err="1" smtClean="0"/>
              <a:t>bias</a:t>
            </a:r>
            <a:r>
              <a:rPr lang="cs-CZ" b="1" dirty="0" smtClean="0"/>
              <a:t> šel k nule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Celkový </a:t>
            </a:r>
            <a:r>
              <a:rPr lang="cs-CZ" b="1" dirty="0" smtClean="0"/>
              <a:t>rozptyl šel k nule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(tj. postačující podmínka pro konzistentnost </a:t>
            </a:r>
            <a:r>
              <a:rPr lang="cs-CZ" dirty="0" err="1" smtClean="0"/>
              <a:t>estimátoru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Iterativní procedura</a:t>
            </a:r>
          </a:p>
        </p:txBody>
      </p:sp>
      <p:sp>
        <p:nvSpPr>
          <p:cNvPr id="5" name="TextovéPole 6"/>
          <p:cNvSpPr txBox="1"/>
          <p:nvPr/>
        </p:nvSpPr>
        <p:spPr>
          <a:xfrm>
            <a:off x="6659563" y="6211888"/>
            <a:ext cx="22336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Hachisuka et al.</a:t>
            </a:r>
          </a:p>
        </p:txBody>
      </p:sp>
      <p:pic>
        <p:nvPicPr>
          <p:cNvPr id="592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376" y="2441647"/>
            <a:ext cx="2880000" cy="26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2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968" y="2441647"/>
            <a:ext cx="2880000" cy="263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396452" y="3717032"/>
            <a:ext cx="57606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28384" y="3717032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32440" y="3717032"/>
            <a:ext cx="0" cy="19442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55576" y="5661248"/>
            <a:ext cx="77768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55576" y="3645024"/>
            <a:ext cx="0" cy="2016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55576" y="3645024"/>
            <a:ext cx="43204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Progresivní fotonové mapy</a:t>
            </a:r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938"/>
            <a:ext cx="91440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4924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593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59468"/>
            <a:ext cx="37052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59468"/>
            <a:ext cx="36957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6"/>
          <p:cNvSpPr txBox="1"/>
          <p:nvPr/>
        </p:nvSpPr>
        <p:spPr>
          <a:xfrm>
            <a:off x="1403648" y="593998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BDPT</a:t>
            </a:r>
            <a:endParaRPr lang="en-US" dirty="0">
              <a:latin typeface="+mn-lt"/>
            </a:endParaRPr>
          </a:p>
        </p:txBody>
      </p:sp>
      <p:sp>
        <p:nvSpPr>
          <p:cNvPr id="9" name="TextovéPole 6"/>
          <p:cNvSpPr txBox="1"/>
          <p:nvPr/>
        </p:nvSpPr>
        <p:spPr>
          <a:xfrm>
            <a:off x="5508104" y="593998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PPM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Naše práce: </a:t>
            </a:r>
            <a:br>
              <a:rPr lang="cs-CZ" b="1" dirty="0" smtClean="0"/>
            </a:br>
            <a:r>
              <a:rPr lang="cs-CZ" b="1" dirty="0" smtClean="0"/>
              <a:t>Vylepšení robustnosti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Kde přesně na cestě od kamery provést odhad radiance (tj. napojit se na cesty od kamery)?</a:t>
            </a:r>
          </a:p>
          <a:p>
            <a:endParaRPr lang="cs-CZ" dirty="0" smtClean="0"/>
          </a:p>
          <a:p>
            <a:r>
              <a:rPr lang="cs-CZ" b="1" dirty="0" smtClean="0"/>
              <a:t>Heuristika</a:t>
            </a:r>
            <a:r>
              <a:rPr lang="cs-CZ" dirty="0" smtClean="0"/>
              <a:t> ve fotonových mapách:</a:t>
            </a:r>
          </a:p>
          <a:p>
            <a:pPr lvl="1"/>
            <a:r>
              <a:rPr lang="cs-CZ" dirty="0" smtClean="0"/>
              <a:t>Difúzní povrch … napoj se co nejdříve</a:t>
            </a:r>
          </a:p>
          <a:p>
            <a:pPr lvl="1"/>
            <a:r>
              <a:rPr lang="cs-CZ" dirty="0" smtClean="0"/>
              <a:t>Lesklý povrch … pokračuj cestu od kamery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Chceme </a:t>
            </a:r>
            <a:r>
              <a:rPr lang="cs-CZ" b="1" dirty="0" smtClean="0"/>
              <a:t>univerzálnější</a:t>
            </a:r>
            <a:r>
              <a:rPr lang="cs-CZ" dirty="0" smtClean="0"/>
              <a:t>, </a:t>
            </a:r>
            <a:r>
              <a:rPr lang="cs-CZ" b="1" dirty="0" smtClean="0"/>
              <a:t>robustnější </a:t>
            </a:r>
            <a:r>
              <a:rPr lang="cs-CZ" dirty="0" smtClean="0"/>
              <a:t>řešení</a:t>
            </a:r>
          </a:p>
          <a:p>
            <a:pPr lvl="1"/>
            <a:r>
              <a:rPr lang="en-US" dirty="0" smtClean="0"/>
              <a:t>[</a:t>
            </a:r>
            <a:r>
              <a:rPr lang="cs-CZ" dirty="0" err="1" smtClean="0"/>
              <a:t>Vorba</a:t>
            </a:r>
            <a:r>
              <a:rPr lang="cs-CZ" dirty="0" smtClean="0"/>
              <a:t> </a:t>
            </a:r>
            <a:r>
              <a:rPr lang="en-US" dirty="0" smtClean="0"/>
              <a:t>&amp; K</a:t>
            </a:r>
            <a:r>
              <a:rPr lang="cs-CZ" dirty="0" err="1" smtClean="0"/>
              <a:t>řivánek</a:t>
            </a:r>
            <a:r>
              <a:rPr lang="cs-CZ" dirty="0" smtClean="0"/>
              <a:t>, 2011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8367713" cy="1104900"/>
          </a:xfrm>
        </p:spPr>
        <p:txBody>
          <a:bodyPr/>
          <a:lstStyle/>
          <a:p>
            <a:r>
              <a:rPr lang="cs-CZ" dirty="0" smtClean="0"/>
              <a:t>Kombinace vzorkovacích strategií</a:t>
            </a:r>
            <a:endParaRPr lang="en-US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Kombinovaný estimátor (MIS)</a:t>
            </a:r>
          </a:p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492375"/>
            <a:ext cx="4610100" cy="981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419475" y="4326195"/>
            <a:ext cx="3890809" cy="83099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latin typeface="+mj-lt"/>
              </a:rPr>
              <a:t>kombinační strategie </a:t>
            </a:r>
            <a:br>
              <a:rPr lang="cs-CZ" sz="2400" dirty="0">
                <a:latin typeface="+mj-lt"/>
              </a:rPr>
            </a:br>
            <a:r>
              <a:rPr lang="en-US" sz="2400" dirty="0">
                <a:latin typeface="+mj-lt"/>
              </a:rPr>
              <a:t>(nap</a:t>
            </a:r>
            <a:r>
              <a:rPr lang="cs-CZ" sz="2400" dirty="0">
                <a:latin typeface="+mj-lt"/>
              </a:rPr>
              <a:t>ř. vyvážená heuristika)</a:t>
            </a:r>
            <a:endParaRPr lang="en-US" sz="2400" dirty="0">
              <a:latin typeface="+mj-lt"/>
            </a:endParaRPr>
          </a:p>
        </p:txBody>
      </p:sp>
      <p:cxnSp>
        <p:nvCxnSpPr>
          <p:cNvPr id="9" name="Straight Connector 8"/>
          <p:cNvCxnSpPr>
            <a:stCxn id="7" idx="0"/>
          </p:cNvCxnSpPr>
          <p:nvPr/>
        </p:nvCxnSpPr>
        <p:spPr bwMode="auto">
          <a:xfrm flipH="1" flipV="1">
            <a:off x="4499992" y="3212976"/>
            <a:ext cx="864888" cy="11132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594947" name="Picture 3" descr="C:\devel\aaaa\cbox_diffuse_superglossywardbox_bdpm_3seg_30MPH_32spp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448" y="2132856"/>
            <a:ext cx="2736000" cy="2736000"/>
          </a:xfrm>
          <a:prstGeom prst="rect">
            <a:avLst/>
          </a:prstGeom>
          <a:noFill/>
        </p:spPr>
      </p:pic>
      <p:pic>
        <p:nvPicPr>
          <p:cNvPr id="594948" name="Picture 4" descr="C:\devel\aaaa\cbox_diffuse_superglossywardbox_bdpm_strat12_4s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988" y="2132856"/>
            <a:ext cx="2736000" cy="2736000"/>
          </a:xfrm>
          <a:prstGeom prst="rect">
            <a:avLst/>
          </a:prstGeom>
          <a:noFill/>
        </p:spPr>
      </p:pic>
      <p:pic>
        <p:nvPicPr>
          <p:cNvPr id="594949" name="Picture 5" descr="C:\devel\aaaa\cbox_diffuse_superglossywardbox_bdpm_strat21_32sp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2736000" cy="2736000"/>
          </a:xfrm>
          <a:prstGeom prst="rect">
            <a:avLst/>
          </a:prstGeom>
          <a:noFill/>
        </p:spPr>
      </p:pic>
      <p:sp>
        <p:nvSpPr>
          <p:cNvPr id="10" name="TextovéPole 6"/>
          <p:cNvSpPr txBox="1"/>
          <p:nvPr/>
        </p:nvSpPr>
        <p:spPr>
          <a:xfrm>
            <a:off x="323528" y="4941168"/>
            <a:ext cx="2736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Final gather</a:t>
            </a:r>
            <a:r>
              <a:rPr lang="cs-CZ" dirty="0" smtClean="0">
                <a:latin typeface="+mn-lt"/>
              </a:rPr>
              <a:t/>
            </a:r>
            <a:br>
              <a:rPr lang="cs-CZ" dirty="0" smtClean="0">
                <a:latin typeface="+mn-lt"/>
              </a:rPr>
            </a:br>
            <a:r>
              <a:rPr lang="cs-CZ" dirty="0" smtClean="0">
                <a:latin typeface="+mn-lt"/>
              </a:rPr>
              <a:t>(dotaz do PM na druhém vrcholu cesty od kamery)</a:t>
            </a:r>
            <a:endParaRPr lang="en-US" dirty="0">
              <a:latin typeface="+mn-lt"/>
            </a:endParaRPr>
          </a:p>
        </p:txBody>
      </p:sp>
      <p:sp>
        <p:nvSpPr>
          <p:cNvPr id="11" name="TextovéPole 6"/>
          <p:cNvSpPr txBox="1"/>
          <p:nvPr/>
        </p:nvSpPr>
        <p:spPr>
          <a:xfrm>
            <a:off x="3203848" y="4941168"/>
            <a:ext cx="2736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Direct visualization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(dotaz do PM na prvním vrcholu cesty od kamery)</a:t>
            </a:r>
            <a:endParaRPr lang="en-US" dirty="0">
              <a:latin typeface="+mn-lt"/>
            </a:endParaRPr>
          </a:p>
        </p:txBody>
      </p:sp>
      <p:sp>
        <p:nvSpPr>
          <p:cNvPr id="12" name="TextovéPole 6"/>
          <p:cNvSpPr txBox="1"/>
          <p:nvPr/>
        </p:nvSpPr>
        <p:spPr>
          <a:xfrm>
            <a:off x="6084168" y="4941168"/>
            <a:ext cx="2736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latin typeface="+mn-lt"/>
              </a:rPr>
              <a:t>Naše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řešení</a:t>
            </a:r>
            <a:r>
              <a:rPr lang="cs-CZ" b="1" dirty="0" smtClean="0">
                <a:latin typeface="+mn-lt"/>
              </a:rPr>
              <a:t/>
            </a:r>
            <a:br>
              <a:rPr lang="cs-CZ" b="1" dirty="0" smtClean="0">
                <a:latin typeface="+mn-lt"/>
              </a:rPr>
            </a:br>
            <a:r>
              <a:rPr lang="cs-CZ" dirty="0" smtClean="0">
                <a:latin typeface="+mn-lt"/>
              </a:rPr>
              <a:t>(dotaz do PM na všech vrcholech cesty do kamery + kombinace pomocí MIS)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595970" name="Picture 2" descr="C:\devel\jirka vorba\acmbulletin\artifac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051300" cy="4051300"/>
          </a:xfrm>
          <a:prstGeom prst="rect">
            <a:avLst/>
          </a:prstGeom>
          <a:noFill/>
        </p:spPr>
      </p:pic>
      <p:pic>
        <p:nvPicPr>
          <p:cNvPr id="595971" name="Picture 3" descr="C:\devel\jirka vorba\acmbulletin\noartifac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164" y="1628800"/>
            <a:ext cx="4051300" cy="4051300"/>
          </a:xfrm>
          <a:prstGeom prst="rect">
            <a:avLst/>
          </a:prstGeom>
          <a:noFill/>
        </p:spPr>
      </p:pic>
      <p:sp>
        <p:nvSpPr>
          <p:cNvPr id="14" name="TextovéPole 6"/>
          <p:cNvSpPr txBox="1"/>
          <p:nvPr/>
        </p:nvSpPr>
        <p:spPr>
          <a:xfrm>
            <a:off x="1475656" y="5661248"/>
            <a:ext cx="22336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dirty="0" smtClean="0">
                <a:latin typeface="+mn-lt"/>
              </a:rPr>
              <a:t>Fotonové mapy </a:t>
            </a:r>
            <a:r>
              <a:rPr lang="en-US" dirty="0" smtClean="0">
                <a:latin typeface="+mn-lt"/>
              </a:rPr>
              <a:t>(final </a:t>
            </a:r>
            <a:r>
              <a:rPr lang="en-US" dirty="0" err="1" smtClean="0">
                <a:latin typeface="+mn-lt"/>
              </a:rPr>
              <a:t>gahtering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5" name="TextovéPole 6"/>
          <p:cNvSpPr txBox="1"/>
          <p:nvPr/>
        </p:nvSpPr>
        <p:spPr>
          <a:xfrm>
            <a:off x="5722764" y="566124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 smtClean="0">
                <a:latin typeface="+mn-lt"/>
              </a:rPr>
              <a:t>Naše řešení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Vertex Connection and Merging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cs-CZ" dirty="0" err="1" smtClean="0"/>
              <a:t>Georgiev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., 2012</a:t>
            </a:r>
            <a:r>
              <a:rPr lang="en-US" dirty="0" smtClean="0"/>
              <a:t>]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3057619" y="1642492"/>
            <a:ext cx="3028763" cy="3676122"/>
            <a:chOff x="152871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152871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latin typeface="+mn-lt"/>
                </a:rPr>
                <a:t>Bidirectional path tracing</a:t>
              </a:r>
            </a:p>
          </p:txBody>
        </p:sp>
        <p:pic>
          <p:nvPicPr>
            <p:cNvPr id="10" name="Picture 3" descr="C:\Publications\Sig2012\Paper\images\LivingRoom\1min_BDPT_28i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1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6115038" y="1642492"/>
            <a:ext cx="3028962" cy="3676122"/>
            <a:chOff x="4586328" y="1642492"/>
            <a:chExt cx="3028962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2" name="TextBox 11"/>
            <p:cNvSpPr txBox="1"/>
            <p:nvPr/>
          </p:nvSpPr>
          <p:spPr>
            <a:xfrm>
              <a:off x="4586527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Progressive photon mapping</a:t>
              </a:r>
              <a:endParaRPr lang="en-US" sz="1500" b="1" dirty="0">
                <a:latin typeface="+mn-lt"/>
              </a:endParaRPr>
            </a:p>
          </p:txBody>
        </p:sp>
        <p:pic>
          <p:nvPicPr>
            <p:cNvPr id="13" name="Picture 4" descr="C:\Publications\Sig2012\Paper\images\LivingRoom\1min_PPM_51i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328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908323" y="5614672"/>
            <a:ext cx="16321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 </a:t>
            </a:r>
            <a:r>
              <a:rPr lang="cs-CZ" b="1" dirty="0" smtClean="0">
                <a:latin typeface="+mn-lt"/>
              </a:rPr>
              <a:t>minuta</a:t>
            </a:r>
            <a:endParaRPr lang="en-US" b="1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Motivace</a:t>
            </a:r>
            <a:endParaRPr lang="en-GB" b="1" dirty="0"/>
          </a:p>
        </p:txBody>
      </p:sp>
      <p:sp>
        <p:nvSpPr>
          <p:cNvPr id="21" name="Rectangle 20"/>
          <p:cNvSpPr/>
          <p:nvPr/>
        </p:nvSpPr>
        <p:spPr>
          <a:xfrm>
            <a:off x="1376289" y="3493189"/>
            <a:ext cx="784657" cy="78465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774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>
            <a:bevelT h="2032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9"/>
          <p:cNvGrpSpPr/>
          <p:nvPr/>
        </p:nvGrpSpPr>
        <p:grpSpPr>
          <a:xfrm>
            <a:off x="0" y="1642492"/>
            <a:ext cx="3028763" cy="3676122"/>
            <a:chOff x="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pic>
          <p:nvPicPr>
            <p:cNvPr id="31" name="Picture 2" descr="C:\Publications\Sig2012\Paper\images\LivingRoom\1min_PT_67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Path </a:t>
              </a:r>
              <a:r>
                <a:rPr lang="en-US" sz="1500" b="1" dirty="0">
                  <a:latin typeface="+mn-lt"/>
                </a:rPr>
                <a:t>tracing</a:t>
              </a:r>
            </a:p>
          </p:txBody>
        </p:sp>
      </p:grpSp>
      <p:grpSp>
        <p:nvGrpSpPr>
          <p:cNvPr id="6" name="Group 3"/>
          <p:cNvGrpSpPr/>
          <p:nvPr/>
        </p:nvGrpSpPr>
        <p:grpSpPr>
          <a:xfrm>
            <a:off x="0" y="1642492"/>
            <a:ext cx="9143801" cy="3319272"/>
            <a:chOff x="0" y="1642492"/>
            <a:chExt cx="9143801" cy="3319272"/>
          </a:xfrm>
        </p:grpSpPr>
        <p:grpSp>
          <p:nvGrpSpPr>
            <p:cNvPr id="7" name="Group 46"/>
            <p:cNvGrpSpPr/>
            <p:nvPr/>
          </p:nvGrpSpPr>
          <p:grpSpPr>
            <a:xfrm>
              <a:off x="3057619" y="1642492"/>
              <a:ext cx="3028763" cy="3319272"/>
              <a:chOff x="3057619" y="1642492"/>
              <a:chExt cx="3028763" cy="3319272"/>
            </a:xfrm>
          </p:grpSpPr>
          <p:pic>
            <p:nvPicPr>
              <p:cNvPr id="48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7619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26" t="56008" r="31833" b="21214"/>
              <a:stretch/>
            </p:blipFill>
            <p:spPr bwMode="auto">
              <a:xfrm>
                <a:off x="4385004" y="3501570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4385004" y="35015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50"/>
            <p:cNvGrpSpPr/>
            <p:nvPr/>
          </p:nvGrpSpPr>
          <p:grpSpPr>
            <a:xfrm>
              <a:off x="0" y="1642492"/>
              <a:ext cx="3028763" cy="3319272"/>
              <a:chOff x="0" y="1642492"/>
              <a:chExt cx="3028763" cy="3319272"/>
            </a:xfrm>
          </p:grpSpPr>
          <p:pic>
            <p:nvPicPr>
              <p:cNvPr id="52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66" t="56008" r="31693" b="21214"/>
              <a:stretch/>
            </p:blipFill>
            <p:spPr bwMode="auto">
              <a:xfrm>
                <a:off x="1331641" y="3501570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1331640" y="35015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54"/>
            <p:cNvGrpSpPr/>
            <p:nvPr/>
          </p:nvGrpSpPr>
          <p:grpSpPr>
            <a:xfrm>
              <a:off x="6115038" y="1642492"/>
              <a:ext cx="3028763" cy="3319272"/>
              <a:chOff x="6115038" y="1642492"/>
              <a:chExt cx="3028763" cy="3319272"/>
            </a:xfrm>
          </p:grpSpPr>
          <p:pic>
            <p:nvPicPr>
              <p:cNvPr id="56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038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13" t="56008" r="31746" b="21214"/>
              <a:stretch/>
            </p:blipFill>
            <p:spPr bwMode="auto">
              <a:xfrm>
                <a:off x="7445063" y="3501569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7445063" y="35015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"/>
          <p:cNvGrpSpPr/>
          <p:nvPr/>
        </p:nvGrpSpPr>
        <p:grpSpPr>
          <a:xfrm>
            <a:off x="0" y="1642492"/>
            <a:ext cx="9143801" cy="3319272"/>
            <a:chOff x="0" y="1642492"/>
            <a:chExt cx="9143801" cy="3319272"/>
          </a:xfrm>
        </p:grpSpPr>
        <p:grpSp>
          <p:nvGrpSpPr>
            <p:cNvPr id="15" name="Group 34"/>
            <p:cNvGrpSpPr/>
            <p:nvPr/>
          </p:nvGrpSpPr>
          <p:grpSpPr>
            <a:xfrm>
              <a:off x="3057619" y="1642492"/>
              <a:ext cx="3028763" cy="3319272"/>
              <a:chOff x="3057619" y="1642492"/>
              <a:chExt cx="3028763" cy="3319272"/>
            </a:xfrm>
          </p:grpSpPr>
          <p:pic>
            <p:nvPicPr>
              <p:cNvPr id="36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7619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 descr="C:\Publications\Sig2012\Paper\images\LivingRoom\1min_BDPT_28it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17" t="75904" r="1642" b="1318"/>
              <a:stretch/>
            </p:blipFill>
            <p:spPr bwMode="auto">
              <a:xfrm>
                <a:off x="5299404" y="4161970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5299404" y="41619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3BD703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38"/>
            <p:cNvGrpSpPr/>
            <p:nvPr/>
          </p:nvGrpSpPr>
          <p:grpSpPr>
            <a:xfrm>
              <a:off x="0" y="1642492"/>
              <a:ext cx="3028763" cy="3319272"/>
              <a:chOff x="0" y="1642492"/>
              <a:chExt cx="3028763" cy="3319272"/>
            </a:xfrm>
          </p:grpSpPr>
          <p:pic>
            <p:nvPicPr>
              <p:cNvPr id="40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Publications\Sig2012\Paper\images\LivingRoom\1min_PT_67it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58" t="75904" r="1501" b="1318"/>
              <a:stretch/>
            </p:blipFill>
            <p:spPr bwMode="auto">
              <a:xfrm>
                <a:off x="2246040" y="4161970"/>
                <a:ext cx="737219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2246040" y="41619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3BD703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42"/>
            <p:cNvGrpSpPr/>
            <p:nvPr/>
          </p:nvGrpSpPr>
          <p:grpSpPr>
            <a:xfrm>
              <a:off x="6115038" y="1642492"/>
              <a:ext cx="3028763" cy="3319272"/>
              <a:chOff x="6115038" y="1642492"/>
              <a:chExt cx="3028763" cy="3319272"/>
            </a:xfrm>
          </p:grpSpPr>
          <p:pic>
            <p:nvPicPr>
              <p:cNvPr id="44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038" y="1642492"/>
                <a:ext cx="3028763" cy="3319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C:\Publications\Sig2012\Paper\images\LivingRoom\1min_PPM_51it.pn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04" t="75905" r="1555" b="1317"/>
              <a:stretch/>
            </p:blipFill>
            <p:spPr bwMode="auto">
              <a:xfrm>
                <a:off x="8359463" y="4161969"/>
                <a:ext cx="737220" cy="756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8359463" y="4161970"/>
                <a:ext cx="737220" cy="756059"/>
              </a:xfrm>
              <a:prstGeom prst="rect">
                <a:avLst/>
              </a:prstGeom>
              <a:noFill/>
              <a:ln w="25400">
                <a:solidFill>
                  <a:srgbClr val="2FA641"/>
                </a:solidFill>
              </a:ln>
              <a:effectLst>
                <a:outerShdw blurRad="50800" dist="38100" dir="774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/>
                <a:lightRig rig="threePt" dir="t">
                  <a:rot lat="0" lon="0" rev="1800000"/>
                </a:lightRig>
              </a:scene3d>
              <a:sp3d prstMaterial="matte">
                <a:bevelT h="2032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4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3057619" y="1642492"/>
            <a:ext cx="3028763" cy="3676122"/>
            <a:chOff x="152871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152871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latin typeface="+mn-lt"/>
                </a:rPr>
                <a:t>Bidirectional path tracing</a:t>
              </a:r>
            </a:p>
          </p:txBody>
        </p:sp>
        <p:pic>
          <p:nvPicPr>
            <p:cNvPr id="10" name="Picture 3" descr="C:\Publications\Sig2012\Paper\images\LivingRoom\1min_BDPT_28i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1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6115038" y="1642492"/>
            <a:ext cx="3028962" cy="3676122"/>
            <a:chOff x="4586328" y="1642492"/>
            <a:chExt cx="3028962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2" name="TextBox 11"/>
            <p:cNvSpPr txBox="1"/>
            <p:nvPr/>
          </p:nvSpPr>
          <p:spPr>
            <a:xfrm>
              <a:off x="4586527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Progressive photon mapping</a:t>
              </a:r>
              <a:endParaRPr lang="en-US" sz="1500" b="1" dirty="0">
                <a:latin typeface="+mn-lt"/>
              </a:endParaRPr>
            </a:p>
          </p:txBody>
        </p:sp>
        <p:pic>
          <p:nvPicPr>
            <p:cNvPr id="13" name="Picture 4" descr="C:\Publications\Sig2012\Paper\images\LivingRoom\1min_PPM_51i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328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908323" y="5614672"/>
            <a:ext cx="16321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 </a:t>
            </a:r>
            <a:r>
              <a:rPr lang="cs-CZ" b="1" dirty="0" smtClean="0">
                <a:solidFill>
                  <a:prstClr val="black"/>
                </a:solidFill>
                <a:latin typeface="Georgia"/>
              </a:rPr>
              <a:t>minuta</a:t>
            </a:r>
            <a:endParaRPr lang="en-US" b="1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Motivace</a:t>
            </a:r>
            <a:endParaRPr lang="en-GB" dirty="0"/>
          </a:p>
        </p:txBody>
      </p:sp>
      <p:grpSp>
        <p:nvGrpSpPr>
          <p:cNvPr id="5" name="Group 29"/>
          <p:cNvGrpSpPr/>
          <p:nvPr/>
        </p:nvGrpSpPr>
        <p:grpSpPr>
          <a:xfrm>
            <a:off x="0" y="1642492"/>
            <a:ext cx="3028763" cy="3676122"/>
            <a:chOff x="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pic>
          <p:nvPicPr>
            <p:cNvPr id="31" name="Picture 2" descr="C:\Publications\Sig2012\Paper\images\LivingRoom\1min_PT_67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Path </a:t>
              </a:r>
              <a:r>
                <a:rPr lang="en-US" sz="1500" b="1" dirty="0">
                  <a:latin typeface="+mn-lt"/>
                </a:rPr>
                <a:t>tracing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6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44444E-6 L -0.16788 -4.4444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6737 -4.44444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6997 -4.44444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057619" y="1642491"/>
            <a:ext cx="3028763" cy="3676123"/>
            <a:chOff x="3057619" y="1642491"/>
            <a:chExt cx="3028763" cy="3676123"/>
          </a:xfrm>
        </p:grpSpPr>
        <p:sp>
          <p:nvSpPr>
            <p:cNvPr id="19" name="TextBox 18"/>
            <p:cNvSpPr txBox="1"/>
            <p:nvPr/>
          </p:nvSpPr>
          <p:spPr>
            <a:xfrm>
              <a:off x="3057619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Relative efficiency</a:t>
              </a:r>
              <a:endParaRPr lang="en-US" sz="15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668" y="1642491"/>
              <a:ext cx="3026664" cy="331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3"/>
          <p:cNvGrpSpPr/>
          <p:nvPr/>
        </p:nvGrpSpPr>
        <p:grpSpPr>
          <a:xfrm>
            <a:off x="1528710" y="1642492"/>
            <a:ext cx="3028763" cy="3676122"/>
            <a:chOff x="1528710" y="1642492"/>
            <a:chExt cx="3028763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4" name="TextBox 13"/>
            <p:cNvSpPr txBox="1"/>
            <p:nvPr/>
          </p:nvSpPr>
          <p:spPr>
            <a:xfrm>
              <a:off x="1528710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>
                  <a:latin typeface="+mn-lt"/>
                </a:rPr>
                <a:t>Bidirectional path tracing</a:t>
              </a:r>
            </a:p>
          </p:txBody>
        </p:sp>
        <p:pic>
          <p:nvPicPr>
            <p:cNvPr id="16" name="Picture 3" descr="C:\Publications\Sig2012\Paper\images\LivingRoom\1min_BDPT_28i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710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2"/>
          <p:cNvGrpSpPr/>
          <p:nvPr/>
        </p:nvGrpSpPr>
        <p:grpSpPr>
          <a:xfrm>
            <a:off x="4586328" y="1642492"/>
            <a:ext cx="3028962" cy="3676122"/>
            <a:chOff x="4586328" y="1642492"/>
            <a:chExt cx="3028962" cy="3676122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sp>
          <p:nvSpPr>
            <p:cNvPr id="15" name="TextBox 14"/>
            <p:cNvSpPr txBox="1"/>
            <p:nvPr/>
          </p:nvSpPr>
          <p:spPr>
            <a:xfrm>
              <a:off x="4586527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Progressive photon mapping</a:t>
              </a:r>
              <a:endParaRPr lang="en-US" sz="1500" b="1" dirty="0">
                <a:latin typeface="+mn-lt"/>
              </a:endParaRPr>
            </a:p>
          </p:txBody>
        </p:sp>
        <p:pic>
          <p:nvPicPr>
            <p:cNvPr id="17" name="Picture 4" descr="C:\Publications\Sig2012\Paper\images\LivingRoom\1min_PPM_51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328" y="1642492"/>
              <a:ext cx="3028763" cy="331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6"/>
          <p:cNvGrpSpPr/>
          <p:nvPr/>
        </p:nvGrpSpPr>
        <p:grpSpPr>
          <a:xfrm>
            <a:off x="3056123" y="1642491"/>
            <a:ext cx="3044785" cy="3676123"/>
            <a:chOff x="3056123" y="1642491"/>
            <a:chExt cx="3044785" cy="3676123"/>
          </a:xfrm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grpSpPr>
        <p:pic>
          <p:nvPicPr>
            <p:cNvPr id="3075" name="Picture 3" descr="C:\Publications\Sig2012\Paper\images\LivingRoom\1min_BDPT_VM_21i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668" y="1644806"/>
              <a:ext cx="3026664" cy="3316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057619" y="4995449"/>
              <a:ext cx="3028763" cy="323165"/>
            </a:xfrm>
            <a:prstGeom prst="rect">
              <a:avLst/>
            </a:prstGeom>
            <a:solidFill>
              <a:schemeClr val="tx1">
                <a:alpha val="9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500" b="1" dirty="0" smtClean="0">
                  <a:latin typeface="+mn-lt"/>
                </a:rPr>
                <a:t>Result</a:t>
              </a:r>
              <a:endParaRPr lang="en-US" sz="1500" b="1" dirty="0">
                <a:latin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56123" y="1642491"/>
              <a:ext cx="3044785" cy="3668429"/>
            </a:xfrm>
            <a:prstGeom prst="rect">
              <a:avLst/>
            </a:prstGeom>
            <a:noFill/>
            <a:ln w="38100">
              <a:solidFill>
                <a:srgbClr val="E3200B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Motivace</a:t>
            </a:r>
            <a:endParaRPr lang="en-GB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1" r="15547"/>
          <a:stretch/>
        </p:blipFill>
        <p:spPr bwMode="auto">
          <a:xfrm>
            <a:off x="-1" y="5346700"/>
            <a:ext cx="9144001" cy="1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17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3452E-7 L 0.16649 -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3452E-7 L -0.16684 1.43452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Connection and Merging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Interpretace fotonových map jako další možné strategie vzorkování cest v BDPT </a:t>
            </a:r>
            <a:r>
              <a:rPr lang="en-US" dirty="0" smtClean="0"/>
              <a:t>[</a:t>
            </a:r>
            <a:r>
              <a:rPr lang="cs-CZ" dirty="0" err="1" smtClean="0"/>
              <a:t>Georgiev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., 2012</a:t>
            </a:r>
            <a:r>
              <a:rPr lang="en-US" dirty="0" smtClean="0"/>
              <a:t>]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pic>
        <p:nvPicPr>
          <p:cNvPr id="596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316" y="2996952"/>
            <a:ext cx="2286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6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573" y="3140968"/>
            <a:ext cx="22383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6"/>
          <p:cNvSpPr txBox="1"/>
          <p:nvPr/>
        </p:nvSpPr>
        <p:spPr>
          <a:xfrm>
            <a:off x="1544936" y="5157192"/>
            <a:ext cx="223361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BDPT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(spojení vrcholů pomocí stínového paprsku)</a:t>
            </a:r>
            <a:endParaRPr lang="en-US" dirty="0">
              <a:latin typeface="+mn-lt"/>
            </a:endParaRPr>
          </a:p>
        </p:txBody>
      </p:sp>
      <p:sp>
        <p:nvSpPr>
          <p:cNvPr id="9" name="TextovéPole 6"/>
          <p:cNvSpPr txBox="1"/>
          <p:nvPr/>
        </p:nvSpPr>
        <p:spPr>
          <a:xfrm>
            <a:off x="5146700" y="5157192"/>
            <a:ext cx="223361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PM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(spojení vrcholů pomocí dotazu do PM)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pic>
        <p:nvPicPr>
          <p:cNvPr id="16" name="Picture 2" descr="D:\Dropbox\Presentations\SIGGRAPH_Asia_2011\Images\VCV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/>
          <a:stretch/>
        </p:blipFill>
        <p:spPr bwMode="auto">
          <a:xfrm>
            <a:off x="217760" y="1961472"/>
            <a:ext cx="3744585" cy="373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04450" y="1961472"/>
            <a:ext cx="1257895" cy="336885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9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Reference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654463" y="1916832"/>
            <a:ext cx="8276669" cy="1625548"/>
            <a:chOff x="654463" y="2065020"/>
            <a:chExt cx="8276669" cy="1625548"/>
          </a:xfrm>
        </p:grpSpPr>
        <p:sp>
          <p:nvSpPr>
            <p:cNvPr id="19" name="Rectangle 18"/>
            <p:cNvSpPr/>
            <p:nvPr/>
          </p:nvSpPr>
          <p:spPr>
            <a:xfrm>
              <a:off x="654463" y="2436216"/>
              <a:ext cx="491173" cy="491173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6" descr="D:\Dropbox\Presentations\SIGGRAPH_Asia_2011\Images\PBDT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7" t="49950"/>
            <a:stretch/>
          </p:blipFill>
          <p:spPr bwMode="auto">
            <a:xfrm>
              <a:off x="4008908" y="2065020"/>
              <a:ext cx="1597324" cy="16255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D:\Dropbox\Presentations\SIGGRAPH_Asia_2011\Images\PP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0" r="67271"/>
            <a:stretch/>
          </p:blipFill>
          <p:spPr bwMode="auto">
            <a:xfrm>
              <a:off x="7321219" y="2066644"/>
              <a:ext cx="1609913" cy="16239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016825" y="2112165"/>
              <a:ext cx="1589407" cy="1578402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20798" y="2112165"/>
              <a:ext cx="1589407" cy="1578402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6"/>
          <p:cNvGrpSpPr/>
          <p:nvPr/>
        </p:nvGrpSpPr>
        <p:grpSpPr>
          <a:xfrm>
            <a:off x="5637008" y="1916833"/>
            <a:ext cx="1651415" cy="3801705"/>
            <a:chOff x="5637008" y="2065021"/>
            <a:chExt cx="1651415" cy="3801705"/>
          </a:xfrm>
        </p:grpSpPr>
        <p:grpSp>
          <p:nvGrpSpPr>
            <p:cNvPr id="4" name="Group 27"/>
            <p:cNvGrpSpPr/>
            <p:nvPr/>
          </p:nvGrpSpPr>
          <p:grpSpPr>
            <a:xfrm>
              <a:off x="5637008" y="2065021"/>
              <a:ext cx="1651415" cy="3801705"/>
              <a:chOff x="5637008" y="2065021"/>
              <a:chExt cx="1651415" cy="3801705"/>
            </a:xfrm>
          </p:grpSpPr>
          <p:pic>
            <p:nvPicPr>
              <p:cNvPr id="31" name="Picture 2" descr="D:\Dropbox\Presentations\SIGGRAPH_Asia_2011\Images\VCVM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21" r="66948" b="50000"/>
              <a:stretch/>
            </p:blipFill>
            <p:spPr bwMode="auto">
              <a:xfrm>
                <a:off x="5637008" y="4241181"/>
                <a:ext cx="1651415" cy="1625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D:\Dropbox\Presentations\SIGGRAPH_Asia_2011\Images\VCVM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21" t="50000" r="66948"/>
              <a:stretch/>
            </p:blipFill>
            <p:spPr bwMode="auto">
              <a:xfrm>
                <a:off x="5637008" y="2065021"/>
                <a:ext cx="1651415" cy="1625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666205" y="3754772"/>
                <a:ext cx="1582895" cy="425394"/>
              </a:xfrm>
              <a:prstGeom prst="rect">
                <a:avLst/>
              </a:prstGeom>
              <a:solidFill>
                <a:schemeClr val="tx1">
                  <a:alpha val="15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cs-CZ" sz="1900" b="1" dirty="0" smtClean="0">
                    <a:solidFill>
                      <a:srgbClr val="FFC000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latin typeface="+mn-lt"/>
                  </a:rPr>
                  <a:t>VCM</a:t>
                </a:r>
                <a:endParaRPr lang="en-US" sz="1900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666727" y="2112165"/>
              <a:ext cx="1589407" cy="1578402"/>
            </a:xfrm>
            <a:prstGeom prst="rect">
              <a:avLst/>
            </a:prstGeom>
            <a:noFill/>
            <a:ln w="15875">
              <a:solidFill>
                <a:srgbClr val="3BD703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66727" y="4234442"/>
              <a:ext cx="1583411" cy="160115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33"/>
          <p:cNvGrpSpPr/>
          <p:nvPr/>
        </p:nvGrpSpPr>
        <p:grpSpPr>
          <a:xfrm>
            <a:off x="1743479" y="3606584"/>
            <a:ext cx="7187653" cy="2111953"/>
            <a:chOff x="1743479" y="3754772"/>
            <a:chExt cx="7187653" cy="2111953"/>
          </a:xfrm>
        </p:grpSpPr>
        <p:sp>
          <p:nvSpPr>
            <p:cNvPr id="35" name="Rectangle 34"/>
            <p:cNvSpPr/>
            <p:nvPr/>
          </p:nvSpPr>
          <p:spPr>
            <a:xfrm>
              <a:off x="1743479" y="4058824"/>
              <a:ext cx="463940" cy="4639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381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23859" y="3754772"/>
              <a:ext cx="1583411" cy="425394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BDPT</a:t>
              </a:r>
              <a:endParaRPr lang="en-US" sz="19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13764" y="3754772"/>
              <a:ext cx="1600723" cy="425394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PPM</a:t>
              </a:r>
              <a:endParaRPr lang="en-US" sz="190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pic>
          <p:nvPicPr>
            <p:cNvPr id="38" name="Picture 6" descr="D:\Dropbox\Presentations\SIGGRAPH_Asia_2011\Images\PBDT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7" b="50050"/>
            <a:stretch/>
          </p:blipFill>
          <p:spPr bwMode="auto">
            <a:xfrm>
              <a:off x="4008908" y="4241181"/>
              <a:ext cx="1597324" cy="1622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D:\Dropbox\Presentations\SIGGRAPH_Asia_2011\Images\PP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71" b="50000"/>
            <a:stretch/>
          </p:blipFill>
          <p:spPr bwMode="auto">
            <a:xfrm>
              <a:off x="7321219" y="4241181"/>
              <a:ext cx="1609913" cy="16255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4023858" y="4234442"/>
              <a:ext cx="1583411" cy="160115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19978" y="4234442"/>
              <a:ext cx="1583411" cy="160115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>
              <a:outerShdw blurRad="50800" dist="12700" dir="7740000" algn="t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1800000"/>
              </a:lightRig>
            </a:scene3d>
            <a:sp3d prstMaterial="matte">
              <a:bevelT h="2032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008907" y="5945108"/>
            <a:ext cx="4901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>
              <a:defRPr b="1">
                <a:ln>
                  <a:solidFill>
                    <a:schemeClr val="bg1">
                      <a:alpha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algn="ctr"/>
            <a:r>
              <a:rPr lang="cs-CZ" sz="2000" dirty="0" smtClean="0">
                <a:effectLst/>
              </a:rPr>
              <a:t>Stejný čas</a:t>
            </a:r>
            <a:r>
              <a:rPr lang="en-US" sz="2000" dirty="0" smtClean="0">
                <a:effectLst/>
              </a:rPr>
              <a:t> (1 </a:t>
            </a:r>
            <a:r>
              <a:rPr lang="cs-CZ" sz="2000" dirty="0" smtClean="0">
                <a:effectLst/>
              </a:rPr>
              <a:t>minuta</a:t>
            </a:r>
            <a:r>
              <a:rPr lang="en-US" sz="2000" dirty="0" smtClean="0">
                <a:effectLst/>
              </a:rPr>
              <a:t>)</a:t>
            </a:r>
            <a:endParaRPr lang="en-GB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64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</a:t>
            </a:r>
            <a:r>
              <a:rPr lang="cs-CZ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endParaRPr lang="en-US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147" name="Picture 3" descr="C:\Users\Iliyan\Desktop\g7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13169"/>
            <a:ext cx="6827520" cy="5213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8210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8673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PPM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9259" y="6164602"/>
            <a:ext cx="805482" cy="246221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BDPT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7329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</a:t>
            </a:r>
            <a:r>
              <a:rPr lang="cs-CZ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sz="1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endParaRPr lang="en-US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915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8378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PPM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8964" y="6164602"/>
            <a:ext cx="805482" cy="246221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BDPT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623" y="6468561"/>
            <a:ext cx="3387117" cy="253916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Diffuse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8027" y="6468561"/>
            <a:ext cx="3387117" cy="253916"/>
          </a:xfrm>
          <a:prstGeom prst="rect">
            <a:avLst/>
          </a:prstGeom>
          <a:solidFill>
            <a:schemeClr val="accent2">
              <a:lumMod val="9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Reflected caustics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46250" y="4741416"/>
            <a:ext cx="262340" cy="584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254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82985" y="3793232"/>
            <a:ext cx="262340" cy="584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254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3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20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54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+mj-lt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590550"/>
            <a:ext cx="7077075" cy="567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1125538"/>
            <a:ext cx="1619250" cy="574675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8027988" y="981075"/>
            <a:ext cx="696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2</a:t>
            </a:r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(2x)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8027988" y="2387600"/>
            <a:ext cx="750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3 </a:t>
            </a:r>
            <a:r>
              <a:rPr lang="en-US">
                <a:latin typeface="+mj-lt"/>
              </a:rPr>
              <a:t/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(4x)</a:t>
            </a: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8027988" y="3792538"/>
            <a:ext cx="697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4</a:t>
            </a:r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(8x)</a:t>
            </a: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8027988" y="5199063"/>
            <a:ext cx="7040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5</a:t>
            </a:r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(16x)</a:t>
            </a:r>
          </a:p>
        </p:txBody>
      </p:sp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1338263" y="6135688"/>
            <a:ext cx="644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s </a:t>
            </a:r>
            <a:r>
              <a:rPr lang="cs-CZ">
                <a:latin typeface="+mj-lt"/>
              </a:rPr>
              <a:t>= 1</a:t>
            </a:r>
            <a:endParaRPr lang="en-US">
              <a:latin typeface="+mj-lt"/>
            </a:endParaRPr>
          </a:p>
        </p:txBody>
      </p:sp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2830513" y="6135688"/>
            <a:ext cx="917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s </a:t>
            </a:r>
            <a:r>
              <a:rPr lang="cs-CZ">
                <a:latin typeface="+mj-lt"/>
              </a:rPr>
              <a:t>= 2 ...</a:t>
            </a:r>
            <a:endParaRPr lang="en-US">
              <a:latin typeface="+mj-lt"/>
            </a:endParaRP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7061200" y="6108700"/>
            <a:ext cx="625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t </a:t>
            </a:r>
            <a:r>
              <a:rPr lang="cs-CZ">
                <a:latin typeface="+mj-lt"/>
              </a:rPr>
              <a:t>= 1</a:t>
            </a:r>
            <a:endParaRPr lang="en-US">
              <a:latin typeface="+mj-lt"/>
            </a:endParaRP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5580063" y="6092825"/>
            <a:ext cx="65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t </a:t>
            </a:r>
            <a:r>
              <a:rPr lang="cs-CZ">
                <a:latin typeface="+mj-lt"/>
              </a:rPr>
              <a:t>= 2</a:t>
            </a:r>
            <a:endParaRPr lang="en-US">
              <a:latin typeface="+mj-lt"/>
            </a:endParaRPr>
          </a:p>
        </p:txBody>
      </p:sp>
      <p:sp>
        <p:nvSpPr>
          <p:cNvPr id="24590" name="TextBox 13"/>
          <p:cNvSpPr txBox="1">
            <a:spLocks noChangeArrowheads="1"/>
          </p:cNvSpPr>
          <p:nvPr/>
        </p:nvSpPr>
        <p:spPr bwMode="auto">
          <a:xfrm>
            <a:off x="1403350" y="6396038"/>
            <a:ext cx="54377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+mj-lt"/>
              </a:rPr>
              <a:t>s / t = počet vrcholů na podcestě od světla / kamery</a:t>
            </a:r>
            <a:endParaRPr lang="en-US">
              <a:latin typeface="+mj-lt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Bidirectional 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7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b="1" dirty="0" smtClean="0"/>
              <a:t>Výsledky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Progressive photon mapping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6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b="1" dirty="0" smtClean="0"/>
              <a:t>Výsledky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64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res\images\Contributions\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31852" y="5289028"/>
            <a:ext cx="23812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333" y="6563072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BPT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5577" y="389877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PPM</a:t>
            </a:r>
            <a:endParaRPr lang="en-US" sz="16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+mj-lt"/>
              </a:rPr>
              <a:t>Relativní příspěvek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9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50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 descr="F:\Pres\Supplemental\images\Bathroom\4min\PT_4m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0" y="1124744"/>
            <a:ext cx="7528320" cy="564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47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Bidirectional 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58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Progressive photon mapping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37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52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res\images\Contributions\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31852" y="5289028"/>
            <a:ext cx="23812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333" y="6563072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BPT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5577" y="389877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PPM</a:t>
            </a:r>
            <a:endParaRPr lang="en-US" sz="16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+mj-lt"/>
              </a:rPr>
              <a:t>Relativní příspěvek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7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Porovnání algoritmů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2" descr="D:\Teksten\agibook-slides\7\7-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88" y="2276872"/>
            <a:ext cx="8839200" cy="262413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80312" y="2276872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© F. </a:t>
            </a:r>
            <a:r>
              <a:rPr lang="en-US" dirty="0" err="1">
                <a:latin typeface="+mj-lt"/>
              </a:rPr>
              <a:t>Suykens</a:t>
            </a:r>
            <a:endParaRPr lang="en-GB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552" y="494116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Path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tracing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880" y="494116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Light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tracing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629" y="4941168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Bidirectional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path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tracing</a:t>
            </a:r>
            <a:endParaRPr lang="en-US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1600" y="4365104"/>
            <a:ext cx="6059672" cy="1800200"/>
            <a:chOff x="971600" y="4365104"/>
            <a:chExt cx="6059672" cy="1800200"/>
          </a:xfrm>
        </p:grpSpPr>
        <p:sp>
          <p:nvSpPr>
            <p:cNvPr id="11" name="TextBox 10"/>
            <p:cNvSpPr txBox="1"/>
            <p:nvPr/>
          </p:nvSpPr>
          <p:spPr>
            <a:xfrm>
              <a:off x="971600" y="5703639"/>
              <a:ext cx="6059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>
                  <a:latin typeface="+mj-lt"/>
                </a:rPr>
                <a:t>Kvíz 1: Proč je skleněná koule černá?</a:t>
              </a:r>
              <a:endParaRPr lang="en-US" sz="2400" b="1" dirty="0">
                <a:latin typeface="+mj-l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771800" y="4365104"/>
              <a:ext cx="1584176" cy="1296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35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20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9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Bidirectional Path Tracing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62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Progressive photon mapping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53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8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8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res\images\Contributions\lege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31852" y="5289028"/>
            <a:ext cx="23812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333" y="6563072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BPT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5577" y="389877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PPM</a:t>
            </a:r>
            <a:endParaRPr lang="en-US" sz="16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+mj-lt"/>
              </a:rPr>
              <a:t>Relativní příspěvek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711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840" y="1124744"/>
            <a:ext cx="7528317" cy="564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0168" y="6377560"/>
            <a:ext cx="7531575" cy="40011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Vertex Connection and Merging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18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 smtClean="0"/>
              <a:t>Jensen</a:t>
            </a:r>
            <a:r>
              <a:rPr lang="cs-CZ" dirty="0" smtClean="0"/>
              <a:t> H.W.: </a:t>
            </a:r>
            <a:r>
              <a:rPr lang="cs-CZ" b="1" dirty="0" err="1" smtClean="0"/>
              <a:t>Realistic</a:t>
            </a:r>
            <a:r>
              <a:rPr lang="cs-CZ" b="1" dirty="0" smtClean="0"/>
              <a:t> Image </a:t>
            </a:r>
            <a:r>
              <a:rPr lang="cs-CZ" b="1" dirty="0" err="1" smtClean="0"/>
              <a:t>Synthesis</a:t>
            </a:r>
            <a:r>
              <a:rPr lang="cs-CZ" b="1" dirty="0" smtClean="0"/>
              <a:t> </a:t>
            </a:r>
            <a:r>
              <a:rPr lang="cs-CZ" b="1" dirty="0" err="1" smtClean="0"/>
              <a:t>using</a:t>
            </a:r>
            <a:r>
              <a:rPr lang="cs-CZ" b="1" dirty="0" smtClean="0"/>
              <a:t> </a:t>
            </a:r>
            <a:r>
              <a:rPr lang="cs-CZ" b="1" dirty="0" err="1" smtClean="0"/>
              <a:t>Photon</a:t>
            </a:r>
            <a:r>
              <a:rPr lang="cs-CZ" b="1" dirty="0" smtClean="0"/>
              <a:t> </a:t>
            </a:r>
            <a:r>
              <a:rPr lang="cs-CZ" b="1" dirty="0" err="1" smtClean="0"/>
              <a:t>Mapping</a:t>
            </a:r>
            <a:r>
              <a:rPr lang="cs-CZ" dirty="0" smtClean="0"/>
              <a:t>.  A.K. </a:t>
            </a:r>
            <a:r>
              <a:rPr lang="cs-CZ" dirty="0" err="1" smtClean="0"/>
              <a:t>Peters</a:t>
            </a:r>
            <a:r>
              <a:rPr lang="cs-CZ" dirty="0" smtClean="0"/>
              <a:t>, 2001</a:t>
            </a:r>
          </a:p>
          <a:p>
            <a:endParaRPr lang="cs-CZ" dirty="0" smtClean="0"/>
          </a:p>
          <a:p>
            <a:r>
              <a:rPr lang="cs-CZ" dirty="0" err="1" smtClean="0"/>
              <a:t>Hachisuka</a:t>
            </a:r>
            <a:r>
              <a:rPr lang="cs-CZ" dirty="0" smtClean="0"/>
              <a:t> </a:t>
            </a:r>
            <a:r>
              <a:rPr lang="en-US" dirty="0" smtClean="0"/>
              <a:t>&amp; Jensen</a:t>
            </a:r>
            <a:r>
              <a:rPr lang="cs-CZ" dirty="0" smtClean="0"/>
              <a:t>. </a:t>
            </a:r>
            <a:r>
              <a:rPr lang="cs-CZ" b="1" dirty="0" err="1" smtClean="0"/>
              <a:t>Stochastic</a:t>
            </a:r>
            <a:r>
              <a:rPr lang="cs-CZ" b="1" dirty="0" smtClean="0"/>
              <a:t> </a:t>
            </a:r>
            <a:r>
              <a:rPr lang="cs-CZ" b="1" dirty="0" err="1" smtClean="0"/>
              <a:t>Progressive</a:t>
            </a:r>
            <a:r>
              <a:rPr lang="cs-CZ" b="1" dirty="0" smtClean="0"/>
              <a:t> </a:t>
            </a:r>
            <a:r>
              <a:rPr lang="cs-CZ" b="1" dirty="0" err="1" smtClean="0"/>
              <a:t>Photon</a:t>
            </a:r>
            <a:r>
              <a:rPr lang="cs-CZ" b="1" dirty="0" smtClean="0"/>
              <a:t> </a:t>
            </a:r>
            <a:r>
              <a:rPr lang="cs-CZ" b="1" dirty="0" err="1" smtClean="0"/>
              <a:t>Mapping</a:t>
            </a:r>
            <a:r>
              <a:rPr lang="cs-CZ" dirty="0" smtClean="0"/>
              <a:t>, ACM Trans. </a:t>
            </a:r>
            <a:r>
              <a:rPr lang="cs-CZ" dirty="0" err="1" smtClean="0"/>
              <a:t>Graph</a:t>
            </a:r>
            <a:r>
              <a:rPr lang="cs-CZ" dirty="0" smtClean="0"/>
              <a:t>. (SIGGRAPH </a:t>
            </a:r>
            <a:r>
              <a:rPr lang="cs-CZ" dirty="0" err="1" smtClean="0"/>
              <a:t>Asia</a:t>
            </a:r>
            <a:r>
              <a:rPr lang="cs-CZ" dirty="0" smtClean="0"/>
              <a:t> 2009). </a:t>
            </a:r>
            <a:r>
              <a:rPr lang="cs-CZ" dirty="0" smtClean="0">
                <a:hlinkClick r:id="rId2"/>
              </a:rPr>
              <a:t>link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Knau</a:t>
            </a:r>
            <a:r>
              <a:rPr lang="en-US" dirty="0" smtClean="0"/>
              <a:t>s &amp;</a:t>
            </a:r>
            <a:r>
              <a:rPr lang="cs-CZ" dirty="0" smtClean="0"/>
              <a:t> </a:t>
            </a:r>
            <a:r>
              <a:rPr lang="cs-CZ" dirty="0" err="1" smtClean="0"/>
              <a:t>Zwicker</a:t>
            </a:r>
            <a:r>
              <a:rPr lang="en-US" dirty="0" smtClean="0"/>
              <a:t>. </a:t>
            </a:r>
            <a:r>
              <a:rPr lang="en-US" b="1" dirty="0" smtClean="0"/>
              <a:t>Progressive photon mapping: A probabilistic approach</a:t>
            </a:r>
            <a:r>
              <a:rPr lang="en-US" dirty="0" smtClean="0"/>
              <a:t>. ACM Trans. Graph.</a:t>
            </a:r>
            <a:r>
              <a:rPr lang="cs-CZ" dirty="0" smtClean="0"/>
              <a:t>,</a:t>
            </a:r>
            <a:r>
              <a:rPr lang="en-US" dirty="0" smtClean="0"/>
              <a:t> 2011</a:t>
            </a:r>
            <a:r>
              <a:rPr lang="cs-CZ" dirty="0" smtClean="0"/>
              <a:t>. </a:t>
            </a:r>
            <a:r>
              <a:rPr lang="cs-CZ" dirty="0" smtClean="0">
                <a:hlinkClick r:id="rId3"/>
              </a:rPr>
              <a:t>link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err="1" smtClean="0"/>
              <a:t>Georgiev</a:t>
            </a:r>
            <a:r>
              <a:rPr lang="en-US" dirty="0" smtClean="0"/>
              <a:t>, K</a:t>
            </a:r>
            <a:r>
              <a:rPr lang="cs-CZ" dirty="0" err="1" smtClean="0"/>
              <a:t>řivánek</a:t>
            </a:r>
            <a:r>
              <a:rPr lang="cs-CZ" dirty="0" smtClean="0"/>
              <a:t>, </a:t>
            </a:r>
            <a:r>
              <a:rPr lang="cs-CZ" dirty="0" err="1" smtClean="0"/>
              <a:t>Davidovič</a:t>
            </a:r>
            <a:r>
              <a:rPr lang="cs-CZ" dirty="0" smtClean="0"/>
              <a:t>, </a:t>
            </a:r>
            <a:r>
              <a:rPr lang="cs-CZ" dirty="0" err="1" smtClean="0"/>
              <a:t>Slusallek</a:t>
            </a:r>
            <a:r>
              <a:rPr lang="cs-CZ" dirty="0" smtClean="0"/>
              <a:t>. </a:t>
            </a:r>
            <a:r>
              <a:rPr lang="en-US" b="1" dirty="0" smtClean="0"/>
              <a:t>Light Transport Simulation with Vertex Connection and Merging</a:t>
            </a:r>
            <a:r>
              <a:rPr lang="cs-CZ" b="1" dirty="0" smtClean="0"/>
              <a:t>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ACM Trans. Graph. (SIGGRAPH Asia 2012). </a:t>
            </a: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link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Hachisuka</a:t>
            </a:r>
            <a:r>
              <a:rPr lang="cs-CZ" dirty="0" smtClean="0"/>
              <a:t>, </a:t>
            </a:r>
            <a:r>
              <a:rPr lang="cs-CZ" dirty="0" err="1" smtClean="0"/>
              <a:t>Pantaleoni</a:t>
            </a:r>
            <a:r>
              <a:rPr lang="cs-CZ" dirty="0" smtClean="0"/>
              <a:t>, </a:t>
            </a:r>
            <a:r>
              <a:rPr lang="cs-CZ" dirty="0" err="1" smtClean="0"/>
              <a:t>Jensen</a:t>
            </a:r>
            <a:r>
              <a:rPr lang="cs-CZ" dirty="0" smtClean="0"/>
              <a:t>. </a:t>
            </a:r>
            <a:r>
              <a:rPr lang="en-US" b="1" dirty="0" smtClean="0"/>
              <a:t>A Path Space Extension for Robust Light Transport Simulation</a:t>
            </a:r>
            <a:r>
              <a:rPr lang="cs-CZ" b="1" dirty="0" smtClean="0"/>
              <a:t>. </a:t>
            </a:r>
            <a:r>
              <a:rPr lang="cs-CZ" dirty="0" smtClean="0"/>
              <a:t>ACM Trans. </a:t>
            </a:r>
            <a:r>
              <a:rPr lang="cs-CZ" dirty="0" err="1" smtClean="0"/>
              <a:t>Graph</a:t>
            </a:r>
            <a:r>
              <a:rPr lang="cs-CZ" dirty="0" smtClean="0"/>
              <a:t>. (SIGGRAPH </a:t>
            </a:r>
            <a:r>
              <a:rPr lang="cs-CZ" dirty="0" err="1" smtClean="0"/>
              <a:t>Asia</a:t>
            </a:r>
            <a:r>
              <a:rPr lang="cs-CZ" dirty="0" smtClean="0"/>
              <a:t> 2012). </a:t>
            </a:r>
            <a:r>
              <a:rPr lang="cs-CZ" dirty="0" smtClean="0">
                <a:hlinkClick r:id="rId5"/>
              </a:rPr>
              <a:t>link</a:t>
            </a:r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87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Kvíz 2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</a:t>
            </a:r>
            <a:r>
              <a:rPr lang="cs-CZ" dirty="0" smtClean="0"/>
              <a:t>č BPT neumí zobrazit kaustiku na dně bazénu (bodové světlo, </a:t>
            </a:r>
            <a:r>
              <a:rPr lang="cs-CZ" dirty="0" err="1" smtClean="0"/>
              <a:t>pinhole</a:t>
            </a:r>
            <a:r>
              <a:rPr lang="cs-CZ" dirty="0" smtClean="0"/>
              <a:t> kamera)?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2012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12" name="Sun 41"/>
          <p:cNvSpPr/>
          <p:nvPr/>
        </p:nvSpPr>
        <p:spPr>
          <a:xfrm rot="1134788">
            <a:off x="6747076" y="2755232"/>
            <a:ext cx="642942" cy="642942"/>
          </a:xfrm>
          <a:prstGeom prst="sun">
            <a:avLst/>
          </a:prstGeom>
          <a:solidFill>
            <a:srgbClr val="FFCC00"/>
          </a:solidFill>
          <a:ln w="3175">
            <a:solidFill>
              <a:srgbClr val="000000">
                <a:alpha val="23922"/>
              </a:srgbClr>
            </a:solidFill>
          </a:ln>
          <a:effectLst/>
          <a:scene3d>
            <a:camera prst="orthographicFront"/>
            <a:lightRig rig="threePt" dir="t"/>
          </a:scene3d>
          <a:sp3d prstMaterial="dkEdge">
            <a:bevelT w="419100" h="44450"/>
          </a:sp3d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grpSp>
        <p:nvGrpSpPr>
          <p:cNvPr id="16" name="Group 64"/>
          <p:cNvGrpSpPr/>
          <p:nvPr/>
        </p:nvGrpSpPr>
        <p:grpSpPr>
          <a:xfrm>
            <a:off x="1575815" y="3070495"/>
            <a:ext cx="410270" cy="298378"/>
            <a:chOff x="3192789" y="1005143"/>
            <a:chExt cx="785815" cy="571503"/>
          </a:xfrm>
        </p:grpSpPr>
        <p:sp>
          <p:nvSpPr>
            <p:cNvPr id="17" name="Isosceles Triangle 65"/>
            <p:cNvSpPr/>
            <p:nvPr/>
          </p:nvSpPr>
          <p:spPr>
            <a:xfrm rot="18039103">
              <a:off x="3299945" y="897987"/>
              <a:ext cx="571503" cy="785815"/>
            </a:xfrm>
            <a:prstGeom prst="triangl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8" name="Rectangle 66"/>
            <p:cNvSpPr/>
            <p:nvPr/>
          </p:nvSpPr>
          <p:spPr>
            <a:xfrm rot="1836285">
              <a:off x="3220084" y="1020162"/>
              <a:ext cx="373079" cy="33197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640003" name="AutoShape 3"/>
          <p:cNvSpPr>
            <a:spLocks noChangeAspect="1" noChangeArrowheads="1" noTextEdit="1"/>
          </p:cNvSpPr>
          <p:nvPr/>
        </p:nvSpPr>
        <p:spPr bwMode="auto">
          <a:xfrm>
            <a:off x="2195736" y="3100436"/>
            <a:ext cx="38862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62" name="Skupina 61"/>
          <p:cNvGrpSpPr/>
          <p:nvPr/>
        </p:nvGrpSpPr>
        <p:grpSpPr>
          <a:xfrm>
            <a:off x="1907704" y="3316176"/>
            <a:ext cx="4934942" cy="2057040"/>
            <a:chOff x="2671986" y="3798441"/>
            <a:chExt cx="3206750" cy="1336675"/>
          </a:xfrm>
        </p:grpSpPr>
        <p:sp>
          <p:nvSpPr>
            <p:cNvPr id="640005" name="Freeform 5"/>
            <p:cNvSpPr>
              <a:spLocks/>
            </p:cNvSpPr>
            <p:nvPr/>
          </p:nvSpPr>
          <p:spPr bwMode="auto">
            <a:xfrm>
              <a:off x="3157761" y="4437112"/>
              <a:ext cx="2251075" cy="692150"/>
            </a:xfrm>
            <a:custGeom>
              <a:avLst/>
              <a:gdLst/>
              <a:ahLst/>
              <a:cxnLst>
                <a:cxn ang="0">
                  <a:pos x="172" y="20"/>
                </a:cxn>
                <a:cxn ang="0">
                  <a:pos x="150" y="42"/>
                </a:cxn>
                <a:cxn ang="0">
                  <a:pos x="106" y="52"/>
                </a:cxn>
                <a:cxn ang="0">
                  <a:pos x="72" y="52"/>
                </a:cxn>
                <a:cxn ang="0">
                  <a:pos x="26" y="38"/>
                </a:cxn>
                <a:cxn ang="0">
                  <a:pos x="2" y="10"/>
                </a:cxn>
                <a:cxn ang="0">
                  <a:pos x="1418" y="436"/>
                </a:cxn>
                <a:cxn ang="0">
                  <a:pos x="1416" y="12"/>
                </a:cxn>
                <a:cxn ang="0">
                  <a:pos x="1390" y="38"/>
                </a:cxn>
                <a:cxn ang="0">
                  <a:pos x="1342" y="52"/>
                </a:cxn>
                <a:cxn ang="0">
                  <a:pos x="1294" y="52"/>
                </a:cxn>
                <a:cxn ang="0">
                  <a:pos x="1268" y="42"/>
                </a:cxn>
                <a:cxn ang="0">
                  <a:pos x="1260" y="18"/>
                </a:cxn>
                <a:cxn ang="0">
                  <a:pos x="1256" y="28"/>
                </a:cxn>
                <a:cxn ang="0">
                  <a:pos x="1224" y="52"/>
                </a:cxn>
                <a:cxn ang="0">
                  <a:pos x="1170" y="64"/>
                </a:cxn>
                <a:cxn ang="0">
                  <a:pos x="1134" y="64"/>
                </a:cxn>
                <a:cxn ang="0">
                  <a:pos x="1088" y="54"/>
                </a:cxn>
                <a:cxn ang="0">
                  <a:pos x="1064" y="32"/>
                </a:cxn>
                <a:cxn ang="0">
                  <a:pos x="1060" y="32"/>
                </a:cxn>
                <a:cxn ang="0">
                  <a:pos x="1036" y="48"/>
                </a:cxn>
                <a:cxn ang="0">
                  <a:pos x="972" y="52"/>
                </a:cxn>
                <a:cxn ang="0">
                  <a:pos x="924" y="50"/>
                </a:cxn>
                <a:cxn ang="0">
                  <a:pos x="896" y="36"/>
                </a:cxn>
                <a:cxn ang="0">
                  <a:pos x="890" y="18"/>
                </a:cxn>
                <a:cxn ang="0">
                  <a:pos x="878" y="40"/>
                </a:cxn>
                <a:cxn ang="0">
                  <a:pos x="842" y="48"/>
                </a:cxn>
                <a:cxn ang="0">
                  <a:pos x="776" y="48"/>
                </a:cxn>
                <a:cxn ang="0">
                  <a:pos x="744" y="38"/>
                </a:cxn>
                <a:cxn ang="0">
                  <a:pos x="732" y="14"/>
                </a:cxn>
                <a:cxn ang="0">
                  <a:pos x="730" y="24"/>
                </a:cxn>
                <a:cxn ang="0">
                  <a:pos x="694" y="44"/>
                </a:cxn>
                <a:cxn ang="0">
                  <a:pos x="618" y="52"/>
                </a:cxn>
                <a:cxn ang="0">
                  <a:pos x="584" y="50"/>
                </a:cxn>
                <a:cxn ang="0">
                  <a:pos x="540" y="36"/>
                </a:cxn>
                <a:cxn ang="0">
                  <a:pos x="522" y="10"/>
                </a:cxn>
                <a:cxn ang="0">
                  <a:pos x="516" y="30"/>
                </a:cxn>
                <a:cxn ang="0">
                  <a:pos x="488" y="48"/>
                </a:cxn>
                <a:cxn ang="0">
                  <a:pos x="442" y="52"/>
                </a:cxn>
                <a:cxn ang="0">
                  <a:pos x="408" y="50"/>
                </a:cxn>
                <a:cxn ang="0">
                  <a:pos x="366" y="34"/>
                </a:cxn>
                <a:cxn ang="0">
                  <a:pos x="350" y="6"/>
                </a:cxn>
                <a:cxn ang="0">
                  <a:pos x="344" y="26"/>
                </a:cxn>
                <a:cxn ang="0">
                  <a:pos x="314" y="46"/>
                </a:cxn>
                <a:cxn ang="0">
                  <a:pos x="266" y="52"/>
                </a:cxn>
                <a:cxn ang="0">
                  <a:pos x="230" y="50"/>
                </a:cxn>
                <a:cxn ang="0">
                  <a:pos x="190" y="36"/>
                </a:cxn>
                <a:cxn ang="0">
                  <a:pos x="174" y="10"/>
                </a:cxn>
              </a:cxnLst>
              <a:rect l="0" t="0" r="r" b="b"/>
              <a:pathLst>
                <a:path w="1418" h="436">
                  <a:moveTo>
                    <a:pt x="174" y="10"/>
                  </a:moveTo>
                  <a:lnTo>
                    <a:pt x="174" y="10"/>
                  </a:lnTo>
                  <a:lnTo>
                    <a:pt x="172" y="20"/>
                  </a:lnTo>
                  <a:lnTo>
                    <a:pt x="168" y="30"/>
                  </a:lnTo>
                  <a:lnTo>
                    <a:pt x="160" y="36"/>
                  </a:lnTo>
                  <a:lnTo>
                    <a:pt x="150" y="42"/>
                  </a:lnTo>
                  <a:lnTo>
                    <a:pt x="138" y="48"/>
                  </a:lnTo>
                  <a:lnTo>
                    <a:pt x="124" y="50"/>
                  </a:lnTo>
                  <a:lnTo>
                    <a:pt x="106" y="52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72" y="52"/>
                  </a:lnTo>
                  <a:lnTo>
                    <a:pt x="54" y="48"/>
                  </a:lnTo>
                  <a:lnTo>
                    <a:pt x="40" y="44"/>
                  </a:lnTo>
                  <a:lnTo>
                    <a:pt x="26" y="38"/>
                  </a:lnTo>
                  <a:lnTo>
                    <a:pt x="16" y="30"/>
                  </a:lnTo>
                  <a:lnTo>
                    <a:pt x="8" y="20"/>
                  </a:lnTo>
                  <a:lnTo>
                    <a:pt x="2" y="10"/>
                  </a:lnTo>
                  <a:lnTo>
                    <a:pt x="0" y="0"/>
                  </a:lnTo>
                  <a:lnTo>
                    <a:pt x="0" y="436"/>
                  </a:lnTo>
                  <a:lnTo>
                    <a:pt x="1418" y="436"/>
                  </a:lnTo>
                  <a:lnTo>
                    <a:pt x="1418" y="0"/>
                  </a:lnTo>
                  <a:lnTo>
                    <a:pt x="1418" y="0"/>
                  </a:lnTo>
                  <a:lnTo>
                    <a:pt x="1416" y="12"/>
                  </a:lnTo>
                  <a:lnTo>
                    <a:pt x="1410" y="22"/>
                  </a:lnTo>
                  <a:lnTo>
                    <a:pt x="1402" y="30"/>
                  </a:lnTo>
                  <a:lnTo>
                    <a:pt x="1390" y="38"/>
                  </a:lnTo>
                  <a:lnTo>
                    <a:pt x="1376" y="44"/>
                  </a:lnTo>
                  <a:lnTo>
                    <a:pt x="1360" y="48"/>
                  </a:lnTo>
                  <a:lnTo>
                    <a:pt x="1342" y="52"/>
                  </a:lnTo>
                  <a:lnTo>
                    <a:pt x="1324" y="52"/>
                  </a:lnTo>
                  <a:lnTo>
                    <a:pt x="1324" y="52"/>
                  </a:lnTo>
                  <a:lnTo>
                    <a:pt x="1294" y="52"/>
                  </a:lnTo>
                  <a:lnTo>
                    <a:pt x="1282" y="50"/>
                  </a:lnTo>
                  <a:lnTo>
                    <a:pt x="1274" y="46"/>
                  </a:lnTo>
                  <a:lnTo>
                    <a:pt x="1268" y="42"/>
                  </a:lnTo>
                  <a:lnTo>
                    <a:pt x="1262" y="36"/>
                  </a:lnTo>
                  <a:lnTo>
                    <a:pt x="1260" y="28"/>
                  </a:lnTo>
                  <a:lnTo>
                    <a:pt x="1260" y="18"/>
                  </a:lnTo>
                  <a:lnTo>
                    <a:pt x="1260" y="18"/>
                  </a:lnTo>
                  <a:lnTo>
                    <a:pt x="1258" y="24"/>
                  </a:lnTo>
                  <a:lnTo>
                    <a:pt x="1256" y="28"/>
                  </a:lnTo>
                  <a:lnTo>
                    <a:pt x="1250" y="38"/>
                  </a:lnTo>
                  <a:lnTo>
                    <a:pt x="1238" y="46"/>
                  </a:lnTo>
                  <a:lnTo>
                    <a:pt x="1224" y="52"/>
                  </a:lnTo>
                  <a:lnTo>
                    <a:pt x="1208" y="58"/>
                  </a:lnTo>
                  <a:lnTo>
                    <a:pt x="1190" y="62"/>
                  </a:lnTo>
                  <a:lnTo>
                    <a:pt x="1170" y="64"/>
                  </a:lnTo>
                  <a:lnTo>
                    <a:pt x="1152" y="64"/>
                  </a:lnTo>
                  <a:lnTo>
                    <a:pt x="1152" y="64"/>
                  </a:lnTo>
                  <a:lnTo>
                    <a:pt x="1134" y="64"/>
                  </a:lnTo>
                  <a:lnTo>
                    <a:pt x="1118" y="62"/>
                  </a:lnTo>
                  <a:lnTo>
                    <a:pt x="1102" y="58"/>
                  </a:lnTo>
                  <a:lnTo>
                    <a:pt x="1088" y="54"/>
                  </a:lnTo>
                  <a:lnTo>
                    <a:pt x="1078" y="48"/>
                  </a:lnTo>
                  <a:lnTo>
                    <a:pt x="1070" y="40"/>
                  </a:lnTo>
                  <a:lnTo>
                    <a:pt x="1064" y="32"/>
                  </a:lnTo>
                  <a:lnTo>
                    <a:pt x="1062" y="22"/>
                  </a:lnTo>
                  <a:lnTo>
                    <a:pt x="1062" y="22"/>
                  </a:lnTo>
                  <a:lnTo>
                    <a:pt x="1060" y="32"/>
                  </a:lnTo>
                  <a:lnTo>
                    <a:pt x="1056" y="38"/>
                  </a:lnTo>
                  <a:lnTo>
                    <a:pt x="1046" y="44"/>
                  </a:lnTo>
                  <a:lnTo>
                    <a:pt x="1036" y="48"/>
                  </a:lnTo>
                  <a:lnTo>
                    <a:pt x="1022" y="50"/>
                  </a:lnTo>
                  <a:lnTo>
                    <a:pt x="1006" y="52"/>
                  </a:lnTo>
                  <a:lnTo>
                    <a:pt x="972" y="52"/>
                  </a:lnTo>
                  <a:lnTo>
                    <a:pt x="972" y="52"/>
                  </a:lnTo>
                  <a:lnTo>
                    <a:pt x="938" y="52"/>
                  </a:lnTo>
                  <a:lnTo>
                    <a:pt x="924" y="50"/>
                  </a:lnTo>
                  <a:lnTo>
                    <a:pt x="912" y="46"/>
                  </a:lnTo>
                  <a:lnTo>
                    <a:pt x="904" y="42"/>
                  </a:lnTo>
                  <a:lnTo>
                    <a:pt x="896" y="36"/>
                  </a:lnTo>
                  <a:lnTo>
                    <a:pt x="892" y="28"/>
                  </a:lnTo>
                  <a:lnTo>
                    <a:pt x="890" y="18"/>
                  </a:lnTo>
                  <a:lnTo>
                    <a:pt x="890" y="18"/>
                  </a:lnTo>
                  <a:lnTo>
                    <a:pt x="888" y="28"/>
                  </a:lnTo>
                  <a:lnTo>
                    <a:pt x="884" y="36"/>
                  </a:lnTo>
                  <a:lnTo>
                    <a:pt x="878" y="40"/>
                  </a:lnTo>
                  <a:lnTo>
                    <a:pt x="868" y="44"/>
                  </a:lnTo>
                  <a:lnTo>
                    <a:pt x="856" y="48"/>
                  </a:lnTo>
                  <a:lnTo>
                    <a:pt x="842" y="48"/>
                  </a:lnTo>
                  <a:lnTo>
                    <a:pt x="808" y="50"/>
                  </a:lnTo>
                  <a:lnTo>
                    <a:pt x="808" y="50"/>
                  </a:lnTo>
                  <a:lnTo>
                    <a:pt x="776" y="48"/>
                  </a:lnTo>
                  <a:lnTo>
                    <a:pt x="762" y="46"/>
                  </a:lnTo>
                  <a:lnTo>
                    <a:pt x="752" y="42"/>
                  </a:lnTo>
                  <a:lnTo>
                    <a:pt x="744" y="38"/>
                  </a:lnTo>
                  <a:lnTo>
                    <a:pt x="738" y="32"/>
                  </a:lnTo>
                  <a:lnTo>
                    <a:pt x="734" y="24"/>
                  </a:lnTo>
                  <a:lnTo>
                    <a:pt x="732" y="14"/>
                  </a:lnTo>
                  <a:lnTo>
                    <a:pt x="732" y="14"/>
                  </a:lnTo>
                  <a:lnTo>
                    <a:pt x="732" y="20"/>
                  </a:lnTo>
                  <a:lnTo>
                    <a:pt x="730" y="24"/>
                  </a:lnTo>
                  <a:lnTo>
                    <a:pt x="722" y="32"/>
                  </a:lnTo>
                  <a:lnTo>
                    <a:pt x="710" y="40"/>
                  </a:lnTo>
                  <a:lnTo>
                    <a:pt x="694" y="44"/>
                  </a:lnTo>
                  <a:lnTo>
                    <a:pt x="676" y="48"/>
                  </a:lnTo>
                  <a:lnTo>
                    <a:pt x="658" y="50"/>
                  </a:lnTo>
                  <a:lnTo>
                    <a:pt x="618" y="52"/>
                  </a:lnTo>
                  <a:lnTo>
                    <a:pt x="618" y="52"/>
                  </a:lnTo>
                  <a:lnTo>
                    <a:pt x="600" y="52"/>
                  </a:lnTo>
                  <a:lnTo>
                    <a:pt x="584" y="50"/>
                  </a:lnTo>
                  <a:lnTo>
                    <a:pt x="566" y="48"/>
                  </a:lnTo>
                  <a:lnTo>
                    <a:pt x="552" y="42"/>
                  </a:lnTo>
                  <a:lnTo>
                    <a:pt x="540" y="36"/>
                  </a:lnTo>
                  <a:lnTo>
                    <a:pt x="530" y="30"/>
                  </a:lnTo>
                  <a:lnTo>
                    <a:pt x="524" y="20"/>
                  </a:lnTo>
                  <a:lnTo>
                    <a:pt x="522" y="10"/>
                  </a:lnTo>
                  <a:lnTo>
                    <a:pt x="522" y="10"/>
                  </a:lnTo>
                  <a:lnTo>
                    <a:pt x="520" y="20"/>
                  </a:lnTo>
                  <a:lnTo>
                    <a:pt x="516" y="30"/>
                  </a:lnTo>
                  <a:lnTo>
                    <a:pt x="510" y="36"/>
                  </a:lnTo>
                  <a:lnTo>
                    <a:pt x="500" y="42"/>
                  </a:lnTo>
                  <a:lnTo>
                    <a:pt x="488" y="48"/>
                  </a:lnTo>
                  <a:lnTo>
                    <a:pt x="476" y="50"/>
                  </a:lnTo>
                  <a:lnTo>
                    <a:pt x="460" y="52"/>
                  </a:lnTo>
                  <a:lnTo>
                    <a:pt x="442" y="52"/>
                  </a:lnTo>
                  <a:lnTo>
                    <a:pt x="442" y="52"/>
                  </a:lnTo>
                  <a:lnTo>
                    <a:pt x="424" y="52"/>
                  </a:lnTo>
                  <a:lnTo>
                    <a:pt x="408" y="50"/>
                  </a:lnTo>
                  <a:lnTo>
                    <a:pt x="392" y="46"/>
                  </a:lnTo>
                  <a:lnTo>
                    <a:pt x="378" y="40"/>
                  </a:lnTo>
                  <a:lnTo>
                    <a:pt x="366" y="34"/>
                  </a:lnTo>
                  <a:lnTo>
                    <a:pt x="358" y="26"/>
                  </a:lnTo>
                  <a:lnTo>
                    <a:pt x="352" y="18"/>
                  </a:lnTo>
                  <a:lnTo>
                    <a:pt x="350" y="6"/>
                  </a:lnTo>
                  <a:lnTo>
                    <a:pt x="350" y="6"/>
                  </a:lnTo>
                  <a:lnTo>
                    <a:pt x="348" y="18"/>
                  </a:lnTo>
                  <a:lnTo>
                    <a:pt x="344" y="26"/>
                  </a:lnTo>
                  <a:lnTo>
                    <a:pt x="336" y="34"/>
                  </a:lnTo>
                  <a:lnTo>
                    <a:pt x="326" y="40"/>
                  </a:lnTo>
                  <a:lnTo>
                    <a:pt x="314" y="46"/>
                  </a:lnTo>
                  <a:lnTo>
                    <a:pt x="300" y="50"/>
                  </a:lnTo>
                  <a:lnTo>
                    <a:pt x="284" y="52"/>
                  </a:lnTo>
                  <a:lnTo>
                    <a:pt x="266" y="52"/>
                  </a:lnTo>
                  <a:lnTo>
                    <a:pt x="266" y="52"/>
                  </a:lnTo>
                  <a:lnTo>
                    <a:pt x="248" y="52"/>
                  </a:lnTo>
                  <a:lnTo>
                    <a:pt x="230" y="50"/>
                  </a:lnTo>
                  <a:lnTo>
                    <a:pt x="216" y="48"/>
                  </a:lnTo>
                  <a:lnTo>
                    <a:pt x="202" y="42"/>
                  </a:lnTo>
                  <a:lnTo>
                    <a:pt x="190" y="36"/>
                  </a:lnTo>
                  <a:lnTo>
                    <a:pt x="182" y="30"/>
                  </a:lnTo>
                  <a:lnTo>
                    <a:pt x="176" y="20"/>
                  </a:lnTo>
                  <a:lnTo>
                    <a:pt x="174" y="10"/>
                  </a:lnTo>
                  <a:lnTo>
                    <a:pt x="174" y="1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>
              <a:solidFill>
                <a:srgbClr val="6699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0007" name="Freeform 7"/>
            <p:cNvSpPr>
              <a:spLocks/>
            </p:cNvSpPr>
            <p:nvPr/>
          </p:nvSpPr>
          <p:spPr bwMode="auto">
            <a:xfrm>
              <a:off x="2671986" y="4350891"/>
              <a:ext cx="3206750" cy="784225"/>
            </a:xfrm>
            <a:custGeom>
              <a:avLst/>
              <a:gdLst/>
              <a:ahLst/>
              <a:cxnLst>
                <a:cxn ang="0">
                  <a:pos x="2020" y="0"/>
                </a:cxn>
                <a:cxn ang="0">
                  <a:pos x="1724" y="0"/>
                </a:cxn>
                <a:cxn ang="0">
                  <a:pos x="1724" y="494"/>
                </a:cxn>
                <a:cxn ang="0">
                  <a:pos x="306" y="494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2020" h="494">
                  <a:moveTo>
                    <a:pt x="2020" y="0"/>
                  </a:moveTo>
                  <a:lnTo>
                    <a:pt x="1724" y="0"/>
                  </a:lnTo>
                  <a:lnTo>
                    <a:pt x="1724" y="494"/>
                  </a:lnTo>
                  <a:lnTo>
                    <a:pt x="306" y="494"/>
                  </a:lnTo>
                  <a:lnTo>
                    <a:pt x="306" y="0"/>
                  </a:lnTo>
                  <a:lnTo>
                    <a:pt x="0" y="0"/>
                  </a:lnTo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0033" name="Freeform 33"/>
            <p:cNvSpPr>
              <a:spLocks/>
            </p:cNvSpPr>
            <p:nvPr/>
          </p:nvSpPr>
          <p:spPr bwMode="auto">
            <a:xfrm>
              <a:off x="2738661" y="3798441"/>
              <a:ext cx="3095625" cy="13366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968" y="446"/>
                </a:cxn>
                <a:cxn ang="0">
                  <a:pos x="1126" y="842"/>
                </a:cxn>
                <a:cxn ang="0">
                  <a:pos x="1236" y="458"/>
                </a:cxn>
                <a:cxn ang="0">
                  <a:pos x="1950" y="0"/>
                </a:cxn>
              </a:cxnLst>
              <a:rect l="0" t="0" r="r" b="b"/>
              <a:pathLst>
                <a:path w="1950" h="842">
                  <a:moveTo>
                    <a:pt x="0" y="30"/>
                  </a:moveTo>
                  <a:lnTo>
                    <a:pt x="968" y="446"/>
                  </a:lnTo>
                  <a:lnTo>
                    <a:pt x="1126" y="842"/>
                  </a:lnTo>
                  <a:lnTo>
                    <a:pt x="1236" y="458"/>
                  </a:lnTo>
                  <a:lnTo>
                    <a:pt x="195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7054</TotalTime>
  <Words>2538</Words>
  <Application>Microsoft Office PowerPoint</Application>
  <PresentationFormat>On-screen Show (4:3)</PresentationFormat>
  <Paragraphs>572</Paragraphs>
  <Slides>87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Hrany</vt:lpstr>
      <vt:lpstr>Default Design</vt:lpstr>
      <vt:lpstr>Rovnice</vt:lpstr>
      <vt:lpstr>Equation</vt:lpstr>
      <vt:lpstr>Počítačová grafika III –  Photon mapping</vt:lpstr>
      <vt:lpstr>Obousměrné sledování cest - opakování</vt:lpstr>
      <vt:lpstr>Transport světla jako integrál</vt:lpstr>
      <vt:lpstr>Aplikace integrálu přes cesty</vt:lpstr>
      <vt:lpstr>Vzorkovací strategie</vt:lpstr>
      <vt:lpstr>Kombinace vzorkovacích strategií</vt:lpstr>
      <vt:lpstr>PowerPoint Presentation</vt:lpstr>
      <vt:lpstr>Porovnání algoritmů</vt:lpstr>
      <vt:lpstr>Kvíz 2</vt:lpstr>
      <vt:lpstr>Řešení kvízu 2</vt:lpstr>
      <vt:lpstr>Fotonové mapy – SDS cesty</vt:lpstr>
      <vt:lpstr>Fotonové mapy</vt:lpstr>
      <vt:lpstr>Fotonové mapy</vt:lpstr>
      <vt:lpstr>Fotonové mapy</vt:lpstr>
      <vt:lpstr>Fáze výpočtu</vt:lpstr>
      <vt:lpstr>Fáze 1: Rozmístění fotonů</vt:lpstr>
      <vt:lpstr>Emise fotonů</vt:lpstr>
      <vt:lpstr>Emise fotonů</vt:lpstr>
      <vt:lpstr>Emise fotonů</vt:lpstr>
      <vt:lpstr>Sledování fotonů  (Photon tracing)</vt:lpstr>
      <vt:lpstr>Sledování fotonů  (Photon tracing)</vt:lpstr>
      <vt:lpstr>Sledování fotonů  (Photon tracing)</vt:lpstr>
      <vt:lpstr>Fotonová mapa</vt:lpstr>
      <vt:lpstr>Fotonová mapa</vt:lpstr>
      <vt:lpstr>Fotony reprezentují rovnovážnou radianci ve scéně</vt:lpstr>
      <vt:lpstr>Dvě fotonové mapy</vt:lpstr>
      <vt:lpstr>Dvě fotonové mapy</vt:lpstr>
      <vt:lpstr>Příprava fotonových map pro rendering</vt:lpstr>
      <vt:lpstr>Odhad radiance z fotonové mapy</vt:lpstr>
      <vt:lpstr>Odhad radiance z fotonové mapy</vt:lpstr>
      <vt:lpstr>Odhad radiance – problémy</vt:lpstr>
      <vt:lpstr>Rychlé hledání nejbližších fotonů</vt:lpstr>
      <vt:lpstr>k-D strom – Konstrukce </vt:lpstr>
      <vt:lpstr>k-D strom – Hledání nejbližších sousedů </vt:lpstr>
      <vt:lpstr>Fáze 2: Rendering</vt:lpstr>
      <vt:lpstr>Výpočet osvětlení pro primární paprsek (nebo po zrcadlovém odrazu)</vt:lpstr>
      <vt:lpstr>Výpočet osvětlení pro primární paprsek (nebo po zrcadlovém odrazu)</vt:lpstr>
      <vt:lpstr>Výpočet osvětlení pro primární paprsek (nebo po zrcadlovém odrazu)</vt:lpstr>
      <vt:lpstr>Final gathering (FG)</vt:lpstr>
      <vt:lpstr>Proč potřebujeme final gathering?</vt:lpstr>
      <vt:lpstr>Proč nepotřebujeme final gathering pro kaustiky?</vt:lpstr>
      <vt:lpstr>Možnosti urychlení final gatheringu</vt:lpstr>
      <vt:lpstr>Možnosti urychlení final gatheringu</vt:lpstr>
      <vt:lpstr>Výsledky</vt:lpstr>
      <vt:lpstr>V čem vynikají fotonové mapy?</vt:lpstr>
      <vt:lpstr>SDS cesty – dno bazénu</vt:lpstr>
      <vt:lpstr>Lze rozšířit na přenos světla v médiu</vt:lpstr>
      <vt:lpstr>… a na rozptyl světla pod povrchem</vt:lpstr>
      <vt:lpstr>Praktické nedostatky fotonových map</vt:lpstr>
      <vt:lpstr>Praktické nedostatky fotonových map</vt:lpstr>
      <vt:lpstr>Teoretické nedostatky fotonových map</vt:lpstr>
      <vt:lpstr>Progresivní fotonové mapy</vt:lpstr>
      <vt:lpstr>Progresivní fotonové mapy</vt:lpstr>
      <vt:lpstr>Progresivní fotonové mapy</vt:lpstr>
      <vt:lpstr>Progresivní fotonové mapy</vt:lpstr>
      <vt:lpstr>Progresivní fotonové mapy</vt:lpstr>
      <vt:lpstr>Progresivní fotonové mapy</vt:lpstr>
      <vt:lpstr>Naše práce:  Vylepšení robustnosti</vt:lpstr>
      <vt:lpstr>Robustní fotonové mapy</vt:lpstr>
      <vt:lpstr>Robustní fotonové mapy</vt:lpstr>
      <vt:lpstr>Robustní fotonové mapy</vt:lpstr>
      <vt:lpstr>Robustní kombinace BDPT + PPM</vt:lpstr>
      <vt:lpstr>Motivace</vt:lpstr>
      <vt:lpstr>Motivace</vt:lpstr>
      <vt:lpstr>Motivace</vt:lpstr>
      <vt:lpstr>Vertex Connection and Merging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Literatura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 Mapping - Počítačová grafika III (NPGR010)</dc:title>
  <dc:creator>Jaroslav Křivánek</dc:creator>
  <cp:lastModifiedBy>Jaroslav Křivánek</cp:lastModifiedBy>
  <cp:revision>4440</cp:revision>
  <dcterms:created xsi:type="dcterms:W3CDTF">2006-11-17T09:10:54Z</dcterms:created>
  <dcterms:modified xsi:type="dcterms:W3CDTF">2012-12-13T14:32:56Z</dcterms:modified>
</cp:coreProperties>
</file>